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2" r:id="rId95"/>
    <p:sldId id="353" r:id="rId96"/>
    <p:sldId id="354" r:id="rId97"/>
    <p:sldId id="355" r:id="rId98"/>
    <p:sldId id="356" r:id="rId99"/>
    <p:sldId id="357" r:id="rId100"/>
    <p:sldId id="358" r:id="rId101"/>
    <p:sldId id="359" r:id="rId102"/>
    <p:sldId id="360" r:id="rId103"/>
    <p:sldId id="361" r:id="rId104"/>
    <p:sldId id="362" r:id="rId105"/>
    <p:sldId id="363" r:id="rId106"/>
    <p:sldId id="364" r:id="rId107"/>
    <p:sldId id="365" r:id="rId108"/>
    <p:sldId id="366" r:id="rId109"/>
    <p:sldId id="367" r:id="rId110"/>
    <p:sldId id="368" r:id="rId111"/>
    <p:sldId id="369" r:id="rId112"/>
    <p:sldId id="370" r:id="rId113"/>
    <p:sldId id="371" r:id="rId114"/>
    <p:sldId id="372" r:id="rId115"/>
    <p:sldId id="373" r:id="rId116"/>
    <p:sldId id="374" r:id="rId117"/>
    <p:sldId id="375" r:id="rId118"/>
    <p:sldId id="376" r:id="rId119"/>
    <p:sldId id="377" r:id="rId120"/>
    <p:sldId id="378" r:id="rId121"/>
    <p:sldId id="379" r:id="rId122"/>
    <p:sldId id="380" r:id="rId123"/>
    <p:sldId id="381" r:id="rId124"/>
    <p:sldId id="382" r:id="rId125"/>
    <p:sldId id="383" r:id="rId126"/>
    <p:sldId id="384" r:id="rId127"/>
    <p:sldId id="385" r:id="rId128"/>
    <p:sldId id="386" r:id="rId129"/>
    <p:sldId id="387" r:id="rId130"/>
    <p:sldId id="388" r:id="rId131"/>
    <p:sldId id="389" r:id="rId132"/>
    <p:sldId id="390" r:id="rId133"/>
    <p:sldId id="391" r:id="rId134"/>
    <p:sldId id="392" r:id="rId135"/>
    <p:sldId id="393" r:id="rId136"/>
    <p:sldId id="394" r:id="rId137"/>
    <p:sldId id="395" r:id="rId138"/>
    <p:sldId id="396" r:id="rId139"/>
    <p:sldId id="397" r:id="rId140"/>
    <p:sldId id="398" r:id="rId141"/>
    <p:sldId id="399" r:id="rId142"/>
    <p:sldId id="400" r:id="rId143"/>
    <p:sldId id="401" r:id="rId144"/>
    <p:sldId id="402" r:id="rId145"/>
    <p:sldId id="403" r:id="rId146"/>
    <p:sldId id="404" r:id="rId147"/>
    <p:sldId id="405" r:id="rId148"/>
    <p:sldId id="406" r:id="rId149"/>
    <p:sldId id="407" r:id="rId150"/>
    <p:sldId id="408" r:id="rId151"/>
    <p:sldId id="409" r:id="rId152"/>
    <p:sldId id="410" r:id="rId153"/>
    <p:sldId id="411" r:id="rId154"/>
    <p:sldId id="412" r:id="rId155"/>
    <p:sldId id="413" r:id="rId156"/>
    <p:sldId id="414" r:id="rId157"/>
    <p:sldId id="415" r:id="rId158"/>
    <p:sldId id="416" r:id="rId1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4" d="100"/>
          <a:sy n="74" d="100"/>
        </p:scale>
        <p:origin x="4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presProps" Target="pres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4A856F0-B49E-4279-92CB-D53BD7D07EAF}" type="datetimeFigureOut">
              <a:rPr lang="en-GB" smtClean="0"/>
              <a:t>08/05/2025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361520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856F0-B49E-4279-92CB-D53BD7D07EAF}" type="datetimeFigureOut">
              <a:rPr lang="en-GB" smtClean="0"/>
              <a:t>08/05/2025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3741167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856F0-B49E-4279-92CB-D53BD7D07EAF}" type="datetimeFigureOut">
              <a:rPr lang="en-GB" smtClean="0"/>
              <a:t>08/05/2025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715457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856F0-B49E-4279-92CB-D53BD7D07EAF}" type="datetimeFigureOut">
              <a:rPr lang="en-GB" smtClean="0"/>
              <a:t>08/05/2025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3738460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A856F0-B49E-4279-92CB-D53BD7D07EAF}" type="datetimeFigureOut">
              <a:rPr lang="en-GB" smtClean="0"/>
              <a:t>08/05/2025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714175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A856F0-B49E-4279-92CB-D53BD7D07EAF}" type="datetimeFigureOut">
              <a:rPr lang="en-GB" smtClean="0"/>
              <a:t>08/05/2025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191234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4A856F0-B49E-4279-92CB-D53BD7D07EAF}" type="datetimeFigureOut">
              <a:rPr lang="en-GB" smtClean="0"/>
              <a:t>08/05/2025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550859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4A856F0-B49E-4279-92CB-D53BD7D07EAF}" type="datetimeFigureOut">
              <a:rPr lang="en-GB" smtClean="0"/>
              <a:t>08/05/2025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2429271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856F0-B49E-4279-92CB-D53BD7D07EAF}" type="datetimeFigureOut">
              <a:rPr lang="en-GB" smtClean="0"/>
              <a:t>08/05/2025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466241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856F0-B49E-4279-92CB-D53BD7D07EAF}" type="datetimeFigureOut">
              <a:rPr lang="en-GB" smtClean="0"/>
              <a:t>08/05/2025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934413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856F0-B49E-4279-92CB-D53BD7D07EAF}" type="datetimeFigureOut">
              <a:rPr lang="en-GB" smtClean="0"/>
              <a:t>08/05/2025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0F9DE2-701A-479A-B2AC-C3AC5CC1DC4B}" type="slidenum">
              <a:rPr lang="en-GB" smtClean="0"/>
              <a:t>‹#›</a:t>
            </a:fld>
            <a:endParaRPr lang="en-GB"/>
          </a:p>
        </p:txBody>
      </p:sp>
    </p:spTree>
    <p:extLst>
      <p:ext uri="{BB962C8B-B14F-4D97-AF65-F5344CB8AC3E}">
        <p14:creationId xmlns:p14="http://schemas.microsoft.com/office/powerpoint/2010/main" val="1702214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856F0-B49E-4279-92CB-D53BD7D07EAF}" type="datetimeFigureOut">
              <a:rPr lang="en-GB" smtClean="0"/>
              <a:t>08/05/2025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F9DE2-701A-479A-B2AC-C3AC5CC1DC4B}" type="slidenum">
              <a:rPr lang="en-GB" smtClean="0"/>
              <a:t>‹#›</a:t>
            </a:fld>
            <a:endParaRPr lang="en-GB"/>
          </a:p>
        </p:txBody>
      </p:sp>
    </p:spTree>
    <p:extLst>
      <p:ext uri="{BB962C8B-B14F-4D97-AF65-F5344CB8AC3E}">
        <p14:creationId xmlns:p14="http://schemas.microsoft.com/office/powerpoint/2010/main" val="2533376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62881"/>
          </a:xfrm>
        </p:spPr>
        <p:txBody>
          <a:bodyPr>
            <a:normAutofit fontScale="90000"/>
          </a:bodyPr>
          <a:lstStyle/>
          <a:p>
            <a:r>
              <a:rPr lang="en-GB" dirty="0" smtClean="0"/>
              <a:t>NEUROLOGICAL NURSING</a:t>
            </a:r>
            <a:endParaRPr lang="en-GB" dirty="0"/>
          </a:p>
        </p:txBody>
      </p:sp>
      <p:sp>
        <p:nvSpPr>
          <p:cNvPr id="3" name="Subtitle 2"/>
          <p:cNvSpPr>
            <a:spLocks noGrp="1"/>
          </p:cNvSpPr>
          <p:nvPr>
            <p:ph type="subTitle" idx="1"/>
          </p:nvPr>
        </p:nvSpPr>
        <p:spPr>
          <a:xfrm>
            <a:off x="1524000" y="2099733"/>
            <a:ext cx="9144000" cy="3996267"/>
          </a:xfrm>
        </p:spPr>
        <p:txBody>
          <a:bodyPr/>
          <a:lstStyle/>
          <a:p>
            <a:r>
              <a:rPr lang="en-GB" dirty="0" smtClean="0"/>
              <a:t>HISTORY TAKING</a:t>
            </a:r>
          </a:p>
          <a:p>
            <a:r>
              <a:rPr lang="en-GB" b="1" dirty="0" smtClean="0"/>
              <a:t>Opening the consultation</a:t>
            </a:r>
          </a:p>
          <a:p>
            <a:r>
              <a:rPr lang="en-GB" b="1" dirty="0" smtClean="0"/>
              <a:t>Wash your hands</a:t>
            </a:r>
            <a:r>
              <a:rPr lang="en-GB" dirty="0" smtClean="0"/>
              <a:t> and </a:t>
            </a:r>
            <a:r>
              <a:rPr lang="en-GB" b="1" dirty="0" smtClean="0"/>
              <a:t>don PPE</a:t>
            </a:r>
            <a:r>
              <a:rPr lang="en-GB" dirty="0" smtClean="0"/>
              <a:t> if appropriate.</a:t>
            </a:r>
          </a:p>
          <a:p>
            <a:r>
              <a:rPr lang="en-GB" dirty="0" smtClean="0"/>
              <a:t>Introduce yourself to the patient including your </a:t>
            </a:r>
            <a:r>
              <a:rPr lang="en-GB" b="1" dirty="0" smtClean="0"/>
              <a:t>name</a:t>
            </a:r>
            <a:r>
              <a:rPr lang="en-GB" dirty="0" smtClean="0"/>
              <a:t> and </a:t>
            </a:r>
            <a:r>
              <a:rPr lang="en-GB" b="1" dirty="0" smtClean="0"/>
              <a:t>role</a:t>
            </a:r>
            <a:r>
              <a:rPr lang="en-GB" dirty="0" smtClean="0"/>
              <a:t>.</a:t>
            </a:r>
          </a:p>
          <a:p>
            <a:r>
              <a:rPr lang="en-GB" dirty="0" smtClean="0"/>
              <a:t>Confirm the patient’s </a:t>
            </a:r>
            <a:r>
              <a:rPr lang="en-GB" b="1" dirty="0" smtClean="0"/>
              <a:t>name</a:t>
            </a:r>
            <a:r>
              <a:rPr lang="en-GB" dirty="0" smtClean="0"/>
              <a:t> and </a:t>
            </a:r>
            <a:r>
              <a:rPr lang="en-GB" b="1" dirty="0" smtClean="0"/>
              <a:t>date of birth</a:t>
            </a:r>
            <a:r>
              <a:rPr lang="en-GB" dirty="0" smtClean="0"/>
              <a:t>.</a:t>
            </a:r>
          </a:p>
          <a:p>
            <a:r>
              <a:rPr lang="en-GB" b="1" dirty="0" smtClean="0"/>
              <a:t>Explain</a:t>
            </a:r>
            <a:r>
              <a:rPr lang="en-GB" dirty="0" smtClean="0"/>
              <a:t> that you’d like to take a history from the patient.</a:t>
            </a:r>
          </a:p>
          <a:p>
            <a:r>
              <a:rPr lang="en-GB" b="1" dirty="0" smtClean="0"/>
              <a:t>Gain consent</a:t>
            </a:r>
            <a:r>
              <a:rPr lang="en-GB" dirty="0" smtClean="0"/>
              <a:t> to proceed with history taking</a:t>
            </a:r>
          </a:p>
          <a:p>
            <a:endParaRPr lang="en-GB" dirty="0" smtClean="0"/>
          </a:p>
        </p:txBody>
      </p:sp>
    </p:spTree>
    <p:extLst>
      <p:ext uri="{BB962C8B-B14F-4D97-AF65-F5344CB8AC3E}">
        <p14:creationId xmlns:p14="http://schemas.microsoft.com/office/powerpoint/2010/main" val="3678973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b="1" dirty="0" smtClean="0"/>
              <a:t>Time course</a:t>
            </a:r>
          </a:p>
          <a:p>
            <a:pPr marL="0" indent="0">
              <a:buNone/>
            </a:pPr>
            <a:r>
              <a:rPr lang="en-GB" dirty="0" smtClean="0"/>
              <a:t> “How has the weakness changed over time?”</a:t>
            </a:r>
          </a:p>
          <a:p>
            <a:pPr marL="0" indent="0">
              <a:buNone/>
            </a:pPr>
            <a:r>
              <a:rPr lang="en-GB" dirty="0" smtClean="0"/>
              <a:t> “Is the tremor there all the time or does it come and go?”</a:t>
            </a:r>
          </a:p>
          <a:p>
            <a:pPr marL="0" indent="0">
              <a:buNone/>
            </a:pPr>
            <a:r>
              <a:rPr lang="en-GB" b="1" dirty="0" smtClean="0"/>
              <a:t>Exacerbating or relieving factors</a:t>
            </a:r>
          </a:p>
          <a:p>
            <a:pPr marL="0" indent="0">
              <a:buNone/>
            </a:pPr>
            <a:r>
              <a:rPr lang="en-GB" dirty="0" smtClean="0"/>
              <a:t>“Does anything make the pain worse?”</a:t>
            </a:r>
          </a:p>
          <a:p>
            <a:pPr marL="0" indent="0">
              <a:buNone/>
            </a:pPr>
            <a:r>
              <a:rPr lang="en-GB" dirty="0" smtClean="0"/>
              <a:t>“Does anything make the tremor better?</a:t>
            </a:r>
          </a:p>
          <a:p>
            <a:pPr marL="0" indent="0">
              <a:buNone/>
            </a:pPr>
            <a:r>
              <a:rPr lang="en-GB" b="1" dirty="0" smtClean="0"/>
              <a:t>Severity</a:t>
            </a:r>
          </a:p>
          <a:p>
            <a:pPr marL="0" indent="0">
              <a:buNone/>
            </a:pPr>
            <a:r>
              <a:rPr lang="en-GB" dirty="0" smtClean="0"/>
              <a:t>On a scale of 0-10, how severe is the pain, if 0 is no pain and 10 is the worst pain you’ve ever experienced?”</a:t>
            </a:r>
          </a:p>
          <a:p>
            <a:pPr marL="0" indent="0">
              <a:buNone/>
            </a:pPr>
            <a:endParaRPr lang="en-GB" b="1" dirty="0"/>
          </a:p>
        </p:txBody>
      </p:sp>
    </p:spTree>
    <p:extLst>
      <p:ext uri="{BB962C8B-B14F-4D97-AF65-F5344CB8AC3E}">
        <p14:creationId xmlns:p14="http://schemas.microsoft.com/office/powerpoint/2010/main" val="236788425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lstStyle/>
          <a:p>
            <a:pPr marL="0" indent="0">
              <a:buNone/>
            </a:pPr>
            <a:r>
              <a:rPr lang="en-GB" b="1" dirty="0"/>
              <a:t>Lacunar TIA:</a:t>
            </a:r>
          </a:p>
          <a:p>
            <a:pPr marL="0" indent="0">
              <a:buNone/>
            </a:pPr>
            <a:r>
              <a:rPr lang="en-GB" dirty="0"/>
              <a:t>Also known as "capsular warning syndrome," these TIAs are caused by small vessel disease, such as stenosis of intracranial arteries or </a:t>
            </a:r>
            <a:r>
              <a:rPr lang="en-GB" dirty="0" err="1"/>
              <a:t>lipohyalinosis</a:t>
            </a:r>
            <a:r>
              <a:rPr lang="en-GB" dirty="0"/>
              <a:t> (thickening of arterial walls) in penetrating arteries. The symptoms mimic those of lacunar stroke syndromes, which are characterized by motor, sensory, or sensorimotor deficits.</a:t>
            </a:r>
          </a:p>
          <a:p>
            <a:pPr marL="0" indent="0">
              <a:buNone/>
            </a:pPr>
            <a:r>
              <a:rPr lang="en-GB" b="1" dirty="0"/>
              <a:t>Other </a:t>
            </a:r>
            <a:r>
              <a:rPr lang="en-GB" b="1" dirty="0" err="1"/>
              <a:t>Etiologies</a:t>
            </a:r>
            <a:r>
              <a:rPr lang="en-GB" b="1" dirty="0"/>
              <a:t>:</a:t>
            </a:r>
          </a:p>
          <a:p>
            <a:pPr marL="0" indent="0">
              <a:buNone/>
            </a:pPr>
            <a:r>
              <a:rPr lang="en-GB" dirty="0"/>
              <a:t>Less common causes of TIA can include vascular dissection (tearing of an artery wall), </a:t>
            </a:r>
            <a:r>
              <a:rPr lang="en-GB" dirty="0" err="1"/>
              <a:t>vasculitis</a:t>
            </a:r>
            <a:r>
              <a:rPr lang="en-GB" dirty="0"/>
              <a:t> (inflammation of blood vessels), and other factors, according to </a:t>
            </a:r>
            <a:r>
              <a:rPr lang="en-GB" dirty="0" err="1"/>
              <a:t>StatPearls</a:t>
            </a:r>
            <a:endParaRPr lang="en-GB" dirty="0"/>
          </a:p>
        </p:txBody>
      </p:sp>
    </p:spTree>
    <p:extLst>
      <p:ext uri="{BB962C8B-B14F-4D97-AF65-F5344CB8AC3E}">
        <p14:creationId xmlns:p14="http://schemas.microsoft.com/office/powerpoint/2010/main" val="190203359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lstStyle/>
          <a:p>
            <a:pPr marL="0" indent="0">
              <a:buNone/>
            </a:pPr>
            <a:r>
              <a:rPr lang="en-GB" b="1" dirty="0" smtClean="0"/>
              <a:t>ETIOLOGY</a:t>
            </a:r>
          </a:p>
          <a:p>
            <a:pPr marL="0" indent="0">
              <a:buNone/>
            </a:pPr>
            <a:r>
              <a:rPr lang="en-GB" dirty="0"/>
              <a:t>Transient ischemic attacks (TIAs), often called "mini-strokes," are caused by temporary blockages of blood flow to the brain, leading to temporary symptoms. </a:t>
            </a:r>
            <a:endParaRPr lang="en-GB" dirty="0" smtClean="0"/>
          </a:p>
          <a:p>
            <a:pPr marL="0" indent="0">
              <a:buNone/>
            </a:pPr>
            <a:r>
              <a:rPr lang="en-GB" dirty="0" smtClean="0"/>
              <a:t>These </a:t>
            </a:r>
            <a:r>
              <a:rPr lang="en-GB" dirty="0"/>
              <a:t>blockages are usually due to blood clots, often from areas of plaque </a:t>
            </a:r>
            <a:r>
              <a:rPr lang="en-GB" dirty="0" err="1"/>
              <a:t>buildup</a:t>
            </a:r>
            <a:r>
              <a:rPr lang="en-GB" dirty="0"/>
              <a:t> in arteries, or emboli that travel to the brain from elsewhere in the body</a:t>
            </a:r>
          </a:p>
        </p:txBody>
      </p:sp>
    </p:spTree>
    <p:extLst>
      <p:ext uri="{BB962C8B-B14F-4D97-AF65-F5344CB8AC3E}">
        <p14:creationId xmlns:p14="http://schemas.microsoft.com/office/powerpoint/2010/main" val="345541542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1</a:t>
            </a:r>
            <a:r>
              <a:rPr lang="en-GB" b="1" dirty="0"/>
              <a:t>. Blockage of Blood Vessels:</a:t>
            </a:r>
          </a:p>
          <a:p>
            <a:pPr marL="0" indent="0">
              <a:buNone/>
            </a:pPr>
            <a:r>
              <a:rPr lang="en-GB" dirty="0" smtClean="0"/>
              <a:t>  </a:t>
            </a:r>
            <a:r>
              <a:rPr lang="en-GB" b="1" dirty="0"/>
              <a:t>Atherosclerosis:</a:t>
            </a:r>
          </a:p>
          <a:p>
            <a:pPr marL="0" indent="0">
              <a:buNone/>
            </a:pPr>
            <a:r>
              <a:rPr lang="en-GB" dirty="0"/>
              <a:t>    Plaque </a:t>
            </a:r>
            <a:r>
              <a:rPr lang="en-GB" dirty="0" err="1"/>
              <a:t>buildup</a:t>
            </a:r>
            <a:r>
              <a:rPr lang="en-GB" dirty="0"/>
              <a:t> in the arteries, particularly those supplying the brain (like the carotid arteries), can narrow or partially block blood flow, leading to a TIA. </a:t>
            </a:r>
          </a:p>
          <a:p>
            <a:pPr marL="0" indent="0">
              <a:buNone/>
            </a:pPr>
            <a:r>
              <a:rPr lang="en-GB" b="1" dirty="0" smtClean="0"/>
              <a:t>Emboli</a:t>
            </a:r>
            <a:r>
              <a:rPr lang="en-GB" b="1" dirty="0"/>
              <a:t>:</a:t>
            </a:r>
          </a:p>
          <a:p>
            <a:pPr marL="0" indent="0">
              <a:buNone/>
            </a:pPr>
            <a:r>
              <a:rPr lang="en-GB" dirty="0"/>
              <a:t>Blood clots or other material (like cholesterol or fatty deposits) can travel through the bloodstream and lodge in a blood vessel in the brain, causing a TIA. These emboli often originate in the heart or in the neck, especially in the carotid arteries. </a:t>
            </a:r>
          </a:p>
          <a:p>
            <a:pPr marL="0" indent="0">
              <a:buNone/>
            </a:pPr>
            <a:r>
              <a:rPr lang="en-GB" b="1" dirty="0"/>
              <a:t>Other causes:</a:t>
            </a:r>
          </a:p>
          <a:p>
            <a:pPr marL="0" indent="0">
              <a:buNone/>
            </a:pPr>
            <a:r>
              <a:rPr lang="en-GB" dirty="0"/>
              <a:t>Less common causes of TIAs include vascular dissection (tearing of the blood vessel wall), </a:t>
            </a:r>
            <a:r>
              <a:rPr lang="en-GB" dirty="0" err="1"/>
              <a:t>vasculitis</a:t>
            </a:r>
            <a:r>
              <a:rPr lang="en-GB" dirty="0"/>
              <a:t> (inflammation of blood vessels), or impaired cerebral blood flow due to reduced perfusion pressure or increased blood </a:t>
            </a:r>
            <a:r>
              <a:rPr lang="en-GB" dirty="0" smtClean="0"/>
              <a:t>viscosity</a:t>
            </a:r>
            <a:endParaRPr lang="en-GB" dirty="0"/>
          </a:p>
        </p:txBody>
      </p:sp>
    </p:spTree>
    <p:extLst>
      <p:ext uri="{BB962C8B-B14F-4D97-AF65-F5344CB8AC3E}">
        <p14:creationId xmlns:p14="http://schemas.microsoft.com/office/powerpoint/2010/main" val="169404347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PREDISPOSING FACTORS</a:t>
            </a:r>
          </a:p>
          <a:p>
            <a:pPr marL="0" indent="0">
              <a:buNone/>
            </a:pPr>
            <a:r>
              <a:rPr lang="en-GB" b="1" dirty="0"/>
              <a:t>Cardiovascular diseases: </a:t>
            </a:r>
            <a:r>
              <a:rPr lang="en-GB" dirty="0"/>
              <a:t>High blood pressure, high cholesterol, and atrial fibrillation (an irregular heartbeat) increase the risk of blood clots and TIAs. </a:t>
            </a:r>
          </a:p>
          <a:p>
            <a:pPr marL="0" indent="0">
              <a:buNone/>
            </a:pPr>
            <a:r>
              <a:rPr lang="en-GB" b="1" dirty="0"/>
              <a:t>Diabetes: </a:t>
            </a:r>
            <a:r>
              <a:rPr lang="en-GB" dirty="0"/>
              <a:t>Diabetes can damage blood vessels and increase the risk of blood clots and atherosclerosis. </a:t>
            </a:r>
          </a:p>
          <a:p>
            <a:pPr marL="0" indent="0">
              <a:buNone/>
            </a:pPr>
            <a:r>
              <a:rPr lang="en-GB" b="1" dirty="0"/>
              <a:t>Smoking: </a:t>
            </a:r>
            <a:r>
              <a:rPr lang="en-GB" dirty="0"/>
              <a:t>Smoking damages blood vessels, increases blood pressure, and contributes to clot formation, elevating the risk of TIAs. </a:t>
            </a:r>
          </a:p>
          <a:p>
            <a:pPr marL="0" indent="0">
              <a:buNone/>
            </a:pPr>
            <a:r>
              <a:rPr lang="en-GB" b="1" dirty="0"/>
              <a:t>Obesity: </a:t>
            </a:r>
            <a:r>
              <a:rPr lang="en-GB" dirty="0"/>
              <a:t>Obesity is associated with increased risk of high blood pressure, high cholesterol, and diabetes, all of which can increase the risk of TIAs. </a:t>
            </a:r>
          </a:p>
          <a:p>
            <a:pPr marL="0" indent="0">
              <a:buNone/>
            </a:pPr>
            <a:r>
              <a:rPr lang="en-GB" b="1" dirty="0"/>
              <a:t>Age: </a:t>
            </a:r>
            <a:r>
              <a:rPr lang="en-GB" dirty="0"/>
              <a:t>The risk of TIA and stroke increases with age. </a:t>
            </a:r>
          </a:p>
          <a:p>
            <a:pPr marL="0" indent="0">
              <a:buNone/>
            </a:pPr>
            <a:r>
              <a:rPr lang="en-GB" b="1" dirty="0"/>
              <a:t>Family history: </a:t>
            </a:r>
            <a:r>
              <a:rPr lang="en-GB" dirty="0"/>
              <a:t>Having a family history of stroke or TIA increases the risk. </a:t>
            </a:r>
          </a:p>
          <a:p>
            <a:pPr marL="0" indent="0">
              <a:buNone/>
            </a:pPr>
            <a:r>
              <a:rPr lang="en-GB" b="1" dirty="0"/>
              <a:t>Other factors: </a:t>
            </a:r>
            <a:r>
              <a:rPr lang="en-GB" dirty="0"/>
              <a:t>Alcohol abuse, unhealthy diet, lack of physical activity, and psychosocial stress can also contribute to the risk of TI</a:t>
            </a:r>
          </a:p>
        </p:txBody>
      </p:sp>
    </p:spTree>
    <p:extLst>
      <p:ext uri="{BB962C8B-B14F-4D97-AF65-F5344CB8AC3E}">
        <p14:creationId xmlns:p14="http://schemas.microsoft.com/office/powerpoint/2010/main" val="114981164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lstStyle/>
          <a:p>
            <a:pPr marL="0" indent="0">
              <a:buNone/>
            </a:pPr>
            <a:r>
              <a:rPr lang="en-GB" b="1" dirty="0" smtClean="0"/>
              <a:t>PATHOPHYSIOLOGY</a:t>
            </a:r>
          </a:p>
          <a:p>
            <a:pPr marL="0" indent="0">
              <a:buNone/>
            </a:pPr>
            <a:r>
              <a:rPr lang="en-GB" dirty="0"/>
              <a:t>A transient ischemic attack (TIA), often called a "mini-stroke," occurs when blood flow to a part of the brain is briefly blocked, leading to temporary neurological symptoms like weakness, numbness, or vision problems. </a:t>
            </a:r>
            <a:endParaRPr lang="en-GB" dirty="0" smtClean="0"/>
          </a:p>
          <a:p>
            <a:pPr marL="0" indent="0">
              <a:buNone/>
            </a:pPr>
            <a:r>
              <a:rPr lang="en-GB" dirty="0" smtClean="0"/>
              <a:t>While </a:t>
            </a:r>
            <a:r>
              <a:rPr lang="en-GB" dirty="0"/>
              <a:t>the symptoms resolve completely, a TIA is a serious warning sign of potential future stroke. The blockage is usually caused by a blood clot or reduced blood flow to the brain</a:t>
            </a:r>
          </a:p>
        </p:txBody>
      </p:sp>
    </p:spTree>
    <p:extLst>
      <p:ext uri="{BB962C8B-B14F-4D97-AF65-F5344CB8AC3E}">
        <p14:creationId xmlns:p14="http://schemas.microsoft.com/office/powerpoint/2010/main" val="23162250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Atherosclerosis and Blockage:</a:t>
            </a:r>
          </a:p>
          <a:p>
            <a:pPr marL="0" indent="0">
              <a:buNone/>
            </a:pPr>
            <a:r>
              <a:rPr lang="en-GB" b="1" dirty="0" smtClean="0"/>
              <a:t>Plaque </a:t>
            </a:r>
            <a:r>
              <a:rPr lang="en-GB" b="1" dirty="0"/>
              <a:t>Formation:</a:t>
            </a:r>
          </a:p>
          <a:p>
            <a:pPr marL="0" indent="0">
              <a:buNone/>
            </a:pPr>
            <a:r>
              <a:rPr lang="en-GB" dirty="0"/>
              <a:t>    A </a:t>
            </a:r>
            <a:r>
              <a:rPr lang="en-GB" dirty="0" err="1"/>
              <a:t>buildup</a:t>
            </a:r>
            <a:r>
              <a:rPr lang="en-GB" dirty="0"/>
              <a:t> of cholesterol-containing fatty deposits called plaques in arteries can narrow them and reduce blood flow. </a:t>
            </a:r>
          </a:p>
          <a:p>
            <a:pPr marL="0" indent="0">
              <a:buNone/>
            </a:pPr>
            <a:r>
              <a:rPr lang="en-GB" b="1" dirty="0" smtClean="0"/>
              <a:t>Thrombus </a:t>
            </a:r>
            <a:r>
              <a:rPr lang="en-GB" b="1" dirty="0"/>
              <a:t>Formation:</a:t>
            </a:r>
          </a:p>
          <a:p>
            <a:pPr marL="0" indent="0">
              <a:buNone/>
            </a:pPr>
            <a:r>
              <a:rPr lang="en-GB" dirty="0"/>
              <a:t>Plaques can rupture, causing a blood clot (thrombus) to form and block the artery. </a:t>
            </a:r>
          </a:p>
          <a:p>
            <a:pPr marL="0" indent="0">
              <a:buNone/>
            </a:pPr>
            <a:r>
              <a:rPr lang="en-GB" b="1" dirty="0"/>
              <a:t>Embolism:</a:t>
            </a:r>
          </a:p>
          <a:p>
            <a:pPr marL="0" indent="0">
              <a:buNone/>
            </a:pPr>
            <a:r>
              <a:rPr lang="en-GB" dirty="0"/>
              <a:t>A clot can break away from its origin (like the heart) and travel to the brain, blocking an artery</a:t>
            </a:r>
          </a:p>
        </p:txBody>
      </p:sp>
    </p:spTree>
    <p:extLst>
      <p:ext uri="{BB962C8B-B14F-4D97-AF65-F5344CB8AC3E}">
        <p14:creationId xmlns:p14="http://schemas.microsoft.com/office/powerpoint/2010/main" val="286173606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SIGNS AND SYMPTOMS</a:t>
            </a:r>
          </a:p>
          <a:p>
            <a:pPr marL="0" indent="0">
              <a:buNone/>
            </a:pPr>
            <a:r>
              <a:rPr lang="en-GB" b="1" dirty="0" smtClean="0"/>
              <a:t>Key </a:t>
            </a:r>
            <a:r>
              <a:rPr lang="en-GB" b="1" dirty="0"/>
              <a:t>symptoms of a TIA include:</a:t>
            </a:r>
          </a:p>
          <a:p>
            <a:pPr marL="0" indent="0">
              <a:buNone/>
            </a:pPr>
            <a:r>
              <a:rPr lang="en-GB" b="1" dirty="0" smtClean="0"/>
              <a:t>Sudden </a:t>
            </a:r>
            <a:r>
              <a:rPr lang="en-GB" b="1" dirty="0"/>
              <a:t>weakness or numbness: </a:t>
            </a:r>
            <a:r>
              <a:rPr lang="en-GB" dirty="0"/>
              <a:t>This can affect one side of the body, including the face, arm, or leg.</a:t>
            </a:r>
          </a:p>
          <a:p>
            <a:pPr marL="0" indent="0">
              <a:buNone/>
            </a:pPr>
            <a:r>
              <a:rPr lang="en-GB" dirty="0"/>
              <a:t> </a:t>
            </a:r>
            <a:r>
              <a:rPr lang="en-GB" b="1" dirty="0" smtClean="0"/>
              <a:t>Vision </a:t>
            </a:r>
            <a:r>
              <a:rPr lang="en-GB" b="1" dirty="0"/>
              <a:t>problems: </a:t>
            </a:r>
            <a:r>
              <a:rPr lang="en-GB" dirty="0"/>
              <a:t>This might include blurred vision, loss of vision in one or both eyes, or double vision.</a:t>
            </a:r>
          </a:p>
          <a:p>
            <a:pPr marL="0" indent="0">
              <a:buNone/>
            </a:pPr>
            <a:r>
              <a:rPr lang="en-GB" dirty="0"/>
              <a:t>    </a:t>
            </a:r>
            <a:r>
              <a:rPr lang="en-GB" b="1" dirty="0"/>
              <a:t>Speech difficulties: </a:t>
            </a:r>
            <a:r>
              <a:rPr lang="en-GB" dirty="0"/>
              <a:t>This could involve slurred speech, trouble understanding others, or difficulty speaking.</a:t>
            </a:r>
          </a:p>
          <a:p>
            <a:pPr marL="0" indent="0">
              <a:buNone/>
            </a:pPr>
            <a:r>
              <a:rPr lang="en-GB" dirty="0"/>
              <a:t>    </a:t>
            </a:r>
            <a:r>
              <a:rPr lang="en-GB" b="1" dirty="0"/>
              <a:t>Balance or coordination problems: </a:t>
            </a:r>
            <a:r>
              <a:rPr lang="en-GB" dirty="0"/>
              <a:t>Dizziness, loss of balance, or difficulty walking can also occur.</a:t>
            </a:r>
          </a:p>
          <a:p>
            <a:pPr marL="0" indent="0">
              <a:buNone/>
            </a:pPr>
            <a:r>
              <a:rPr lang="en-GB" dirty="0"/>
              <a:t>    </a:t>
            </a:r>
            <a:r>
              <a:rPr lang="en-GB" b="1" dirty="0"/>
              <a:t>Severe headache: </a:t>
            </a:r>
            <a:r>
              <a:rPr lang="en-GB" dirty="0"/>
              <a:t>A sudden, severe headache with no known cause can be a sign</a:t>
            </a:r>
          </a:p>
        </p:txBody>
      </p:sp>
    </p:spTree>
    <p:extLst>
      <p:ext uri="{BB962C8B-B14F-4D97-AF65-F5344CB8AC3E}">
        <p14:creationId xmlns:p14="http://schemas.microsoft.com/office/powerpoint/2010/main" val="254495652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a:bodyPr>
          <a:lstStyle/>
          <a:p>
            <a:pPr marL="0" indent="0">
              <a:buNone/>
            </a:pPr>
            <a:r>
              <a:rPr lang="en-GB" b="1" dirty="0" smtClean="0"/>
              <a:t>Diagnosis </a:t>
            </a:r>
            <a:r>
              <a:rPr lang="en-GB" b="1" dirty="0"/>
              <a:t>of TIA:</a:t>
            </a:r>
          </a:p>
          <a:p>
            <a:pPr marL="0" indent="0">
              <a:buNone/>
            </a:pPr>
            <a:r>
              <a:rPr lang="en-GB" b="1" dirty="0" smtClean="0"/>
              <a:t>1</a:t>
            </a:r>
            <a:r>
              <a:rPr lang="en-GB" b="1" dirty="0"/>
              <a:t>. Medical History and Physical/Neurological Exam:</a:t>
            </a:r>
          </a:p>
          <a:p>
            <a:pPr marL="0" indent="0">
              <a:buNone/>
            </a:pPr>
            <a:r>
              <a:rPr lang="en-GB" dirty="0"/>
              <a:t>        A detailed history is taken to understand the patient's symptoms, their duration, and any pre-existing medical conditions or risk factors. </a:t>
            </a:r>
          </a:p>
          <a:p>
            <a:pPr marL="0" indent="0">
              <a:buNone/>
            </a:pPr>
            <a:r>
              <a:rPr lang="en-GB" dirty="0" smtClean="0"/>
              <a:t>A </a:t>
            </a:r>
            <a:r>
              <a:rPr lang="en-GB" dirty="0"/>
              <a:t>physical and neurological examination is performed to assess the severity and nature of the symptoms, including testing vision, speech, reflexes, and motor function</a:t>
            </a:r>
          </a:p>
        </p:txBody>
      </p:sp>
    </p:spTree>
    <p:extLst>
      <p:ext uri="{BB962C8B-B14F-4D97-AF65-F5344CB8AC3E}">
        <p14:creationId xmlns:p14="http://schemas.microsoft.com/office/powerpoint/2010/main" val="40470609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2. Imaging Studies:</a:t>
            </a:r>
          </a:p>
          <a:p>
            <a:pPr marL="0" indent="0">
              <a:buNone/>
            </a:pPr>
            <a:r>
              <a:rPr lang="en-GB" dirty="0" smtClean="0"/>
              <a:t> </a:t>
            </a:r>
            <a:r>
              <a:rPr lang="en-GB" b="1" dirty="0"/>
              <a:t>CT Scan: </a:t>
            </a:r>
            <a:r>
              <a:rPr lang="en-GB" dirty="0"/>
              <a:t>A CT scan can quickly rule out a brain bleed (</a:t>
            </a:r>
            <a:r>
              <a:rPr lang="en-GB" dirty="0" err="1"/>
              <a:t>hemorrhagic</a:t>
            </a:r>
            <a:r>
              <a:rPr lang="en-GB" dirty="0"/>
              <a:t> stroke) and may show some signs of infarction. </a:t>
            </a:r>
          </a:p>
          <a:p>
            <a:pPr marL="0" indent="0">
              <a:buNone/>
            </a:pPr>
            <a:r>
              <a:rPr lang="en-GB" b="1" dirty="0" smtClean="0"/>
              <a:t>MRI</a:t>
            </a:r>
            <a:r>
              <a:rPr lang="en-GB" b="1" dirty="0"/>
              <a:t>: </a:t>
            </a:r>
            <a:r>
              <a:rPr lang="en-GB" dirty="0"/>
              <a:t>MRI, especially with diffusion-weighted imaging, is more sensitive in detecting acute ischemic changes and can help differentiate between a stroke and a TIA. </a:t>
            </a:r>
          </a:p>
          <a:p>
            <a:pPr marL="0" indent="0">
              <a:buNone/>
            </a:pPr>
            <a:r>
              <a:rPr lang="en-GB" b="1" dirty="0"/>
              <a:t>Carotid Ultrasound: </a:t>
            </a:r>
            <a:r>
              <a:rPr lang="en-GB" dirty="0"/>
              <a:t>If a narrowed carotid artery is suspected, a carotid ultrasound can visualize the arteries and identify stenosis. </a:t>
            </a:r>
          </a:p>
          <a:p>
            <a:pPr marL="0" indent="0">
              <a:buNone/>
            </a:pPr>
            <a:r>
              <a:rPr lang="en-GB" b="1" dirty="0"/>
              <a:t>Angiography: </a:t>
            </a:r>
            <a:r>
              <a:rPr lang="en-GB" dirty="0"/>
              <a:t>In some cases, angiography (CT angiography or MRI angiography) may be used to visualize the arteries in the brain and neck. </a:t>
            </a:r>
          </a:p>
          <a:p>
            <a:pPr marL="0" indent="0">
              <a:buNone/>
            </a:pPr>
            <a:r>
              <a:rPr lang="en-GB" b="1" dirty="0"/>
              <a:t>Echocardiography: </a:t>
            </a:r>
            <a:r>
              <a:rPr lang="en-GB" dirty="0"/>
              <a:t>An echocardiogram can be performed to check for heart conditions that could be the source of emboli, such as atrial fibrillation</a:t>
            </a:r>
          </a:p>
        </p:txBody>
      </p:sp>
    </p:spTree>
    <p:extLst>
      <p:ext uri="{BB962C8B-B14F-4D97-AF65-F5344CB8AC3E}">
        <p14:creationId xmlns:p14="http://schemas.microsoft.com/office/powerpoint/2010/main" val="283399619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lstStyle/>
          <a:p>
            <a:pPr marL="0" indent="0">
              <a:buNone/>
            </a:pPr>
            <a:r>
              <a:rPr lang="en-GB" b="1" dirty="0"/>
              <a:t>3. Other Tests:</a:t>
            </a:r>
          </a:p>
          <a:p>
            <a:pPr marL="0" indent="0">
              <a:buNone/>
            </a:pPr>
            <a:r>
              <a:rPr lang="en-GB" dirty="0" smtClean="0"/>
              <a:t> </a:t>
            </a:r>
            <a:r>
              <a:rPr lang="en-GB" b="1" dirty="0"/>
              <a:t>Blood Tests: </a:t>
            </a:r>
            <a:r>
              <a:rPr lang="en-GB" dirty="0"/>
              <a:t>Complete blood count, coagulation studies, and blood sugar levels may be checked to assess for underlying conditions. </a:t>
            </a:r>
          </a:p>
          <a:p>
            <a:pPr marL="0" indent="0">
              <a:buNone/>
            </a:pPr>
            <a:r>
              <a:rPr lang="en-GB" b="1" dirty="0" smtClean="0"/>
              <a:t>ECG</a:t>
            </a:r>
            <a:r>
              <a:rPr lang="en-GB" b="1" dirty="0"/>
              <a:t>: </a:t>
            </a:r>
            <a:r>
              <a:rPr lang="en-GB" dirty="0"/>
              <a:t>An electrocardiogram (ECG) can be used to detect heart rhythm abnormalities, such as atrial fibrillation. </a:t>
            </a:r>
          </a:p>
          <a:p>
            <a:pPr marL="0" indent="0">
              <a:buNone/>
            </a:pPr>
            <a:r>
              <a:rPr lang="en-GB" b="1" dirty="0"/>
              <a:t>Arteriography: </a:t>
            </a:r>
            <a:r>
              <a:rPr lang="en-GB" dirty="0"/>
              <a:t>This procedure provides a view of arteries in the brain not usually seen in X-</a:t>
            </a:r>
            <a:r>
              <a:rPr lang="en-GB" dirty="0" err="1"/>
              <a:t>ra</a:t>
            </a:r>
            <a:endParaRPr lang="en-GB" dirty="0"/>
          </a:p>
        </p:txBody>
      </p:sp>
    </p:spTree>
    <p:extLst>
      <p:ext uri="{BB962C8B-B14F-4D97-AF65-F5344CB8AC3E}">
        <p14:creationId xmlns:p14="http://schemas.microsoft.com/office/powerpoint/2010/main" val="1604581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Past medical history</a:t>
            </a:r>
          </a:p>
          <a:p>
            <a:pPr marL="0" indent="0">
              <a:buNone/>
            </a:pPr>
            <a:r>
              <a:rPr lang="en-GB" b="1" dirty="0" smtClean="0"/>
              <a:t>Ask if the patient has any medical conditions: </a:t>
            </a:r>
          </a:p>
          <a:p>
            <a:pPr marL="0" indent="0">
              <a:buNone/>
            </a:pPr>
            <a:r>
              <a:rPr lang="en-GB" dirty="0" smtClean="0"/>
              <a:t> “Do you have any medical conditions?”</a:t>
            </a:r>
          </a:p>
          <a:p>
            <a:pPr marL="0" indent="0">
              <a:buNone/>
            </a:pPr>
            <a:r>
              <a:rPr lang="en-GB" dirty="0" smtClean="0"/>
              <a:t>  “Are you currently seeing a doctor or specialist regularly?”</a:t>
            </a:r>
          </a:p>
          <a:p>
            <a:pPr marL="0" indent="0">
              <a:buNone/>
            </a:pPr>
            <a:r>
              <a:rPr lang="en-GB" dirty="0" smtClean="0"/>
              <a:t>Ask if the patient has previously undergone any surgery or procedures (e.g. intracranial surgery, lumbar puncture, nerve conduction studies):</a:t>
            </a:r>
          </a:p>
          <a:p>
            <a:pPr marL="0" indent="0">
              <a:buNone/>
            </a:pPr>
            <a:r>
              <a:rPr lang="en-GB" dirty="0" smtClean="0"/>
              <a:t> “Have you ever previously undergone any operations or procedures?”</a:t>
            </a:r>
          </a:p>
          <a:p>
            <a:pPr marL="0" indent="0">
              <a:buNone/>
            </a:pPr>
            <a:r>
              <a:rPr lang="en-GB" dirty="0" smtClean="0"/>
              <a:t> “When was the operation/procedure and why was it performed?”</a:t>
            </a:r>
          </a:p>
          <a:p>
            <a:pPr marL="0" indent="0">
              <a:buNone/>
            </a:pPr>
            <a:endParaRPr lang="en-GB" dirty="0" smtClean="0"/>
          </a:p>
          <a:p>
            <a:pPr marL="0" indent="0">
              <a:buNone/>
            </a:pPr>
            <a:endParaRPr lang="en-GB" b="1" dirty="0"/>
          </a:p>
        </p:txBody>
      </p:sp>
    </p:spTree>
    <p:extLst>
      <p:ext uri="{BB962C8B-B14F-4D97-AF65-F5344CB8AC3E}">
        <p14:creationId xmlns:p14="http://schemas.microsoft.com/office/powerpoint/2010/main" val="206361305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lnSpcReduction="10000"/>
          </a:bodyPr>
          <a:lstStyle/>
          <a:p>
            <a:pPr marL="0" indent="0">
              <a:buNone/>
            </a:pPr>
            <a:r>
              <a:rPr lang="en-GB" b="1" dirty="0" smtClean="0"/>
              <a:t>MANAGEMENT</a:t>
            </a:r>
          </a:p>
          <a:p>
            <a:pPr marL="0" indent="0">
              <a:buNone/>
            </a:pPr>
            <a:r>
              <a:rPr lang="en-GB" b="1" dirty="0" smtClean="0"/>
              <a:t>Medications</a:t>
            </a:r>
            <a:r>
              <a:rPr lang="en-GB" b="1" dirty="0"/>
              <a:t>:</a:t>
            </a:r>
          </a:p>
          <a:p>
            <a:pPr marL="0" indent="0">
              <a:buNone/>
            </a:pPr>
            <a:r>
              <a:rPr lang="en-GB" b="1" dirty="0" smtClean="0"/>
              <a:t>Antiplatelet </a:t>
            </a:r>
            <a:r>
              <a:rPr lang="en-GB" b="1" dirty="0"/>
              <a:t>Drugs:</a:t>
            </a:r>
          </a:p>
          <a:p>
            <a:pPr marL="0" indent="0">
              <a:buNone/>
            </a:pPr>
            <a:r>
              <a:rPr lang="en-GB" dirty="0"/>
              <a:t>    These medications, like aspirin and </a:t>
            </a:r>
            <a:r>
              <a:rPr lang="en-GB" dirty="0" err="1"/>
              <a:t>clopidogrel</a:t>
            </a:r>
            <a:r>
              <a:rPr lang="en-GB" dirty="0"/>
              <a:t> (Plavix), help prevent blood clots by making platelets less likely to stick together. Aspirin is often the first-line treatment, especially for low-risk patients, while aspirin and </a:t>
            </a:r>
            <a:r>
              <a:rPr lang="en-GB" dirty="0" err="1"/>
              <a:t>clopidogrel</a:t>
            </a:r>
            <a:r>
              <a:rPr lang="en-GB" dirty="0"/>
              <a:t> may be used together for a period after a TIA, </a:t>
            </a:r>
            <a:r>
              <a:rPr lang="en-GB" dirty="0" smtClean="0"/>
              <a:t>. </a:t>
            </a:r>
            <a:endParaRPr lang="en-GB" dirty="0"/>
          </a:p>
          <a:p>
            <a:pPr marL="0" indent="0">
              <a:buNone/>
            </a:pPr>
            <a:r>
              <a:rPr lang="en-GB" b="1" dirty="0" smtClean="0"/>
              <a:t>Statin </a:t>
            </a:r>
            <a:r>
              <a:rPr lang="en-GB" b="1" dirty="0"/>
              <a:t>Medications:</a:t>
            </a:r>
          </a:p>
          <a:p>
            <a:pPr marL="0" indent="0">
              <a:buNone/>
            </a:pPr>
            <a:r>
              <a:rPr lang="en-GB" dirty="0"/>
              <a:t>These drugs help lower cholesterol levels, which can contribute to plaque </a:t>
            </a:r>
            <a:r>
              <a:rPr lang="en-GB" dirty="0" err="1"/>
              <a:t>buildup</a:t>
            </a:r>
            <a:r>
              <a:rPr lang="en-GB" dirty="0"/>
              <a:t> in arteries and increase the risk of stroke, </a:t>
            </a:r>
            <a:r>
              <a:rPr lang="en-GB" dirty="0" smtClean="0"/>
              <a:t>. </a:t>
            </a:r>
            <a:endParaRPr lang="en-GB" dirty="0"/>
          </a:p>
        </p:txBody>
      </p:sp>
    </p:spTree>
    <p:extLst>
      <p:ext uri="{BB962C8B-B14F-4D97-AF65-F5344CB8AC3E}">
        <p14:creationId xmlns:p14="http://schemas.microsoft.com/office/powerpoint/2010/main" val="138736534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lstStyle/>
          <a:p>
            <a:pPr marL="0" indent="0">
              <a:buNone/>
            </a:pPr>
            <a:r>
              <a:rPr lang="en-GB" b="1" dirty="0"/>
              <a:t>Anticoagulants:</a:t>
            </a:r>
          </a:p>
          <a:p>
            <a:pPr marL="0" indent="0">
              <a:buNone/>
            </a:pPr>
            <a:r>
              <a:rPr lang="en-GB" dirty="0"/>
              <a:t>In some cases, especially if the TIA is due to atrial fibrillation, anticoagulant medications like warfarin (Coumadin) may be prescribed to prevent blood clots from forming, </a:t>
            </a:r>
            <a:r>
              <a:rPr lang="en-GB" dirty="0" smtClean="0"/>
              <a:t>. </a:t>
            </a:r>
            <a:endParaRPr lang="en-GB" dirty="0"/>
          </a:p>
          <a:p>
            <a:pPr marL="0" indent="0">
              <a:buNone/>
            </a:pPr>
            <a:r>
              <a:rPr lang="en-GB" b="1" dirty="0"/>
              <a:t>Blood Pressure Medications:</a:t>
            </a:r>
          </a:p>
          <a:p>
            <a:pPr marL="0" indent="0">
              <a:buNone/>
            </a:pPr>
            <a:r>
              <a:rPr lang="en-GB" dirty="0"/>
              <a:t>If blood pressure is elevated, medications may be prescribed to help lower it, as high blood pressure is a risk factor for stroke, </a:t>
            </a:r>
          </a:p>
          <a:p>
            <a:pPr marL="0" indent="0">
              <a:buNone/>
            </a:pPr>
            <a:endParaRPr lang="en-GB" dirty="0"/>
          </a:p>
        </p:txBody>
      </p:sp>
    </p:spTree>
    <p:extLst>
      <p:ext uri="{BB962C8B-B14F-4D97-AF65-F5344CB8AC3E}">
        <p14:creationId xmlns:p14="http://schemas.microsoft.com/office/powerpoint/2010/main" val="395687542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Lifestyle </a:t>
            </a:r>
            <a:r>
              <a:rPr lang="en-GB" b="1" dirty="0"/>
              <a:t>Modifications:</a:t>
            </a:r>
          </a:p>
          <a:p>
            <a:pPr marL="0" indent="0">
              <a:buNone/>
            </a:pPr>
            <a:r>
              <a:rPr lang="en-GB" b="1" dirty="0" smtClean="0"/>
              <a:t> </a:t>
            </a:r>
            <a:r>
              <a:rPr lang="en-GB" b="1" dirty="0"/>
              <a:t>Healthy Diet:</a:t>
            </a:r>
          </a:p>
          <a:p>
            <a:pPr marL="0" indent="0">
              <a:buNone/>
            </a:pPr>
            <a:r>
              <a:rPr lang="en-GB" dirty="0"/>
              <a:t>    A low-fat, high-</a:t>
            </a:r>
            <a:r>
              <a:rPr lang="en-GB" dirty="0" err="1"/>
              <a:t>fiber</a:t>
            </a:r>
            <a:r>
              <a:rPr lang="en-GB" dirty="0"/>
              <a:t> diet, with plenty of fruits and vegetables, is recommended to help manage cholesterol and blood pressure, according to NHS. </a:t>
            </a:r>
          </a:p>
          <a:p>
            <a:pPr marL="0" indent="0">
              <a:buNone/>
            </a:pPr>
            <a:r>
              <a:rPr lang="en-GB" b="1" dirty="0" smtClean="0"/>
              <a:t>Regular </a:t>
            </a:r>
            <a:r>
              <a:rPr lang="en-GB" b="1" dirty="0"/>
              <a:t>Exercise:</a:t>
            </a:r>
          </a:p>
          <a:p>
            <a:pPr marL="0" indent="0">
              <a:buNone/>
            </a:pPr>
            <a:r>
              <a:rPr lang="en-GB" dirty="0"/>
              <a:t>Physical activity can help manage weight, lower blood pressure, and improve overall cardiovascular health, according to NHS. </a:t>
            </a:r>
          </a:p>
          <a:p>
            <a:pPr marL="0" indent="0">
              <a:buNone/>
            </a:pPr>
            <a:r>
              <a:rPr lang="en-GB" b="1" dirty="0"/>
              <a:t>Quit Smoking:</a:t>
            </a:r>
          </a:p>
          <a:p>
            <a:pPr marL="0" indent="0">
              <a:buNone/>
            </a:pPr>
            <a:r>
              <a:rPr lang="en-GB" dirty="0"/>
              <a:t>Smoking significantly increases the risk of stroke and should be avoided, according to SSM Health. </a:t>
            </a:r>
          </a:p>
          <a:p>
            <a:pPr marL="0" indent="0">
              <a:buNone/>
            </a:pPr>
            <a:r>
              <a:rPr lang="en-GB" b="1" dirty="0"/>
              <a:t>Limit Alcohol Intake:</a:t>
            </a:r>
          </a:p>
          <a:p>
            <a:pPr marL="0" indent="0">
              <a:buNone/>
            </a:pPr>
            <a:r>
              <a:rPr lang="en-GB" dirty="0"/>
              <a:t>Excessive alcohol consumption can also increase the risk of stroke, according to Patient.info. </a:t>
            </a:r>
          </a:p>
          <a:p>
            <a:pPr marL="0" indent="0">
              <a:buNone/>
            </a:pPr>
            <a:endParaRPr lang="en-GB" dirty="0"/>
          </a:p>
        </p:txBody>
      </p:sp>
    </p:spTree>
    <p:extLst>
      <p:ext uri="{BB962C8B-B14F-4D97-AF65-F5344CB8AC3E}">
        <p14:creationId xmlns:p14="http://schemas.microsoft.com/office/powerpoint/2010/main" val="220541370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lstStyle/>
          <a:p>
            <a:pPr marL="0" indent="0">
              <a:buNone/>
            </a:pPr>
            <a:r>
              <a:rPr lang="en-GB" b="1" dirty="0" smtClean="0"/>
              <a:t>Surgical </a:t>
            </a:r>
            <a:r>
              <a:rPr lang="en-GB" b="1" dirty="0"/>
              <a:t>Intervention:</a:t>
            </a:r>
          </a:p>
          <a:p>
            <a:pPr marL="0" indent="0">
              <a:buNone/>
            </a:pPr>
            <a:r>
              <a:rPr lang="en-GB" b="1" dirty="0" smtClean="0"/>
              <a:t>Carotid </a:t>
            </a:r>
            <a:r>
              <a:rPr lang="en-GB" b="1" dirty="0" err="1"/>
              <a:t>Endarterectomy</a:t>
            </a:r>
            <a:r>
              <a:rPr lang="en-GB" b="1" dirty="0"/>
              <a:t>: </a:t>
            </a:r>
            <a:r>
              <a:rPr lang="en-GB" dirty="0"/>
              <a:t>In some cases, particularly if the TIA is due to significant blockage of the carotid arteries, surgery to remove plaque and improve blood flow may be recommended,</a:t>
            </a:r>
          </a:p>
        </p:txBody>
      </p:sp>
    </p:spTree>
    <p:extLst>
      <p:ext uri="{BB962C8B-B14F-4D97-AF65-F5344CB8AC3E}">
        <p14:creationId xmlns:p14="http://schemas.microsoft.com/office/powerpoint/2010/main" val="26718322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a:bodyPr>
          <a:lstStyle/>
          <a:p>
            <a:pPr marL="0" indent="0">
              <a:buNone/>
            </a:pPr>
            <a:r>
              <a:rPr lang="en-GB" dirty="0"/>
              <a:t>A Transient Ischemic Attack (TIA), or "mini-stroke", can lead to various complications, primarily due to the increased risk of stroke. Other potential complications include blood clots, heart problems, and long-term neurological effects. </a:t>
            </a:r>
          </a:p>
          <a:p>
            <a:pPr marL="0" indent="0">
              <a:buNone/>
            </a:pPr>
            <a:r>
              <a:rPr lang="en-GB" b="1" dirty="0" smtClean="0"/>
              <a:t>Increased Risk of Stroke:</a:t>
            </a:r>
          </a:p>
          <a:p>
            <a:pPr marL="0" indent="0">
              <a:buNone/>
            </a:pPr>
            <a:r>
              <a:rPr lang="en-GB" dirty="0" smtClean="0"/>
              <a:t> A significant complication of TIA is the increased risk of having a stroke in the future, with about 1 in 3 people experiencing a stroke after a TIA, and about half occurring within a year. </a:t>
            </a:r>
          </a:p>
          <a:p>
            <a:pPr marL="0" indent="0">
              <a:buNone/>
            </a:pPr>
            <a:r>
              <a:rPr lang="en-GB" dirty="0" smtClean="0"/>
              <a:t>The </a:t>
            </a:r>
            <a:r>
              <a:rPr lang="en-GB" dirty="0"/>
              <a:t>risk of stroke is highest in the days and weeks following a TIA</a:t>
            </a:r>
          </a:p>
        </p:txBody>
      </p:sp>
    </p:spTree>
    <p:extLst>
      <p:ext uri="{BB962C8B-B14F-4D97-AF65-F5344CB8AC3E}">
        <p14:creationId xmlns:p14="http://schemas.microsoft.com/office/powerpoint/2010/main" val="263138614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Other </a:t>
            </a:r>
            <a:r>
              <a:rPr lang="en-GB" b="1" dirty="0"/>
              <a:t>Potential Complications:</a:t>
            </a:r>
          </a:p>
          <a:p>
            <a:pPr marL="0" indent="0">
              <a:buNone/>
            </a:pPr>
            <a:r>
              <a:rPr lang="en-GB" b="1" dirty="0" smtClean="0"/>
              <a:t>Blood </a:t>
            </a:r>
            <a:r>
              <a:rPr lang="en-GB" b="1" dirty="0"/>
              <a:t>clots:</a:t>
            </a:r>
          </a:p>
          <a:p>
            <a:pPr marL="0" indent="0">
              <a:buNone/>
            </a:pPr>
            <a:r>
              <a:rPr lang="en-GB" dirty="0"/>
              <a:t>    A TIA can increase the risk of forming blood clots, including deep vein thrombosis (DVT) and pulmonary embolism (PE), especially if the TIA is caused by a clot. </a:t>
            </a:r>
          </a:p>
          <a:p>
            <a:pPr marL="0" indent="0">
              <a:buNone/>
            </a:pPr>
            <a:r>
              <a:rPr lang="en-GB" b="1" dirty="0" smtClean="0"/>
              <a:t>Heart </a:t>
            </a:r>
            <a:r>
              <a:rPr lang="en-GB" b="1" dirty="0"/>
              <a:t>problems:</a:t>
            </a:r>
          </a:p>
          <a:p>
            <a:pPr marL="0" indent="0">
              <a:buNone/>
            </a:pPr>
            <a:r>
              <a:rPr lang="en-GB" dirty="0"/>
              <a:t>TIAs can be associated with increased risk of heart attacks, acute coronary syndrome, and ventricular dysfunction. </a:t>
            </a:r>
          </a:p>
          <a:p>
            <a:pPr marL="0" indent="0">
              <a:buNone/>
            </a:pPr>
            <a:r>
              <a:rPr lang="en-GB" b="1" dirty="0"/>
              <a:t>Neurological complications:</a:t>
            </a:r>
          </a:p>
          <a:p>
            <a:pPr marL="0" indent="0">
              <a:buNone/>
            </a:pPr>
            <a:r>
              <a:rPr lang="en-GB" dirty="0"/>
              <a:t>Some individuals may experience persistent neurological problems such as memory issues, confusion, difficulty with speech, or emotional changes, even after the initial TIA symptoms subside. </a:t>
            </a:r>
          </a:p>
          <a:p>
            <a:pPr marL="0" indent="0">
              <a:buNone/>
            </a:pPr>
            <a:r>
              <a:rPr lang="en-GB" b="1" dirty="0"/>
              <a:t>Long-term disability:</a:t>
            </a:r>
          </a:p>
          <a:p>
            <a:pPr marL="0" indent="0">
              <a:buNone/>
            </a:pPr>
            <a:r>
              <a:rPr lang="en-GB" dirty="0"/>
              <a:t>In some cases, TIA can lead to long-term disability, particularly if the initial TIA is followed by a stroke</a:t>
            </a:r>
          </a:p>
        </p:txBody>
      </p:sp>
    </p:spTree>
    <p:extLst>
      <p:ext uri="{BB962C8B-B14F-4D97-AF65-F5344CB8AC3E}">
        <p14:creationId xmlns:p14="http://schemas.microsoft.com/office/powerpoint/2010/main" val="309235346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PREVENTION AND CONTROL</a:t>
            </a:r>
          </a:p>
          <a:p>
            <a:pPr marL="0" indent="0">
              <a:buNone/>
            </a:pPr>
            <a:r>
              <a:rPr lang="en-GB" b="1" dirty="0" smtClean="0"/>
              <a:t>Lifestyle </a:t>
            </a:r>
            <a:r>
              <a:rPr lang="en-GB" b="1" dirty="0"/>
              <a:t>Modifications:</a:t>
            </a:r>
          </a:p>
          <a:p>
            <a:pPr marL="0" indent="0">
              <a:buNone/>
            </a:pPr>
            <a:r>
              <a:rPr lang="en-GB" b="1" dirty="0" smtClean="0"/>
              <a:t>Healthy </a:t>
            </a:r>
            <a:r>
              <a:rPr lang="en-GB" b="1" dirty="0"/>
              <a:t>Diet: </a:t>
            </a:r>
            <a:r>
              <a:rPr lang="en-GB" dirty="0"/>
              <a:t>Prioritize a low-fat, low-cholesterol diet with plenty of fruits and vegetables. </a:t>
            </a:r>
          </a:p>
          <a:p>
            <a:pPr marL="0" indent="0">
              <a:buNone/>
            </a:pPr>
            <a:r>
              <a:rPr lang="en-GB" b="1" dirty="0" smtClean="0"/>
              <a:t>Regular </a:t>
            </a:r>
            <a:r>
              <a:rPr lang="en-GB" b="1" dirty="0"/>
              <a:t>Exercise: </a:t>
            </a:r>
            <a:r>
              <a:rPr lang="en-GB" dirty="0"/>
              <a:t>Aim for at least 150 minutes of moderate-intensity activity per week. </a:t>
            </a:r>
          </a:p>
          <a:p>
            <a:pPr marL="0" indent="0">
              <a:buNone/>
            </a:pPr>
            <a:r>
              <a:rPr lang="en-GB" b="1" dirty="0"/>
              <a:t>Smoking Cessation: </a:t>
            </a:r>
            <a:r>
              <a:rPr lang="en-GB" dirty="0"/>
              <a:t>Stopping smoking significantly reduces the risk of TIA and stroke. </a:t>
            </a:r>
          </a:p>
          <a:p>
            <a:pPr marL="0" indent="0">
              <a:buNone/>
            </a:pPr>
            <a:r>
              <a:rPr lang="en-GB" b="1" dirty="0"/>
              <a:t>Limit Alcohol: </a:t>
            </a:r>
            <a:r>
              <a:rPr lang="en-GB" dirty="0"/>
              <a:t>Moderate alcohol consumption is recommended, typically up to one drink a day for women and two for men. </a:t>
            </a:r>
          </a:p>
          <a:p>
            <a:pPr marL="0" indent="0">
              <a:buNone/>
            </a:pPr>
            <a:r>
              <a:rPr lang="en-GB" b="1" dirty="0"/>
              <a:t>Maintain a Healthy Weight: </a:t>
            </a:r>
            <a:r>
              <a:rPr lang="en-GB" dirty="0"/>
              <a:t>Losing weight can improve cholesterol levels and blood pressure. </a:t>
            </a:r>
          </a:p>
          <a:p>
            <a:pPr marL="0" indent="0">
              <a:buNone/>
            </a:pPr>
            <a:r>
              <a:rPr lang="en-GB" b="1" dirty="0"/>
              <a:t>Control Blood Pressure, Cholesterol, and Diabetes: </a:t>
            </a:r>
            <a:r>
              <a:rPr lang="en-GB" dirty="0"/>
              <a:t>Manage these conditions effectively to reduce stroke risk</a:t>
            </a:r>
          </a:p>
        </p:txBody>
      </p:sp>
    </p:spTree>
    <p:extLst>
      <p:ext uri="{BB962C8B-B14F-4D97-AF65-F5344CB8AC3E}">
        <p14:creationId xmlns:p14="http://schemas.microsoft.com/office/powerpoint/2010/main" val="101298589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Medications</a:t>
            </a:r>
            <a:r>
              <a:rPr lang="en-GB" b="1" dirty="0"/>
              <a:t>:</a:t>
            </a:r>
          </a:p>
          <a:p>
            <a:pPr marL="0" indent="0">
              <a:buNone/>
            </a:pPr>
            <a:r>
              <a:rPr lang="en-GB" b="1" dirty="0" smtClean="0"/>
              <a:t>  </a:t>
            </a:r>
            <a:r>
              <a:rPr lang="en-GB" b="1" dirty="0"/>
              <a:t>Antiplatelet Medications: </a:t>
            </a:r>
            <a:r>
              <a:rPr lang="en-GB" dirty="0"/>
              <a:t>Aspirin and other antiplatelet drugs, like </a:t>
            </a:r>
            <a:r>
              <a:rPr lang="en-GB" dirty="0" err="1"/>
              <a:t>clopidogrel</a:t>
            </a:r>
            <a:r>
              <a:rPr lang="en-GB" dirty="0"/>
              <a:t> or ticagrelor, can reduce the risk of blood clots and subsequent strokes. </a:t>
            </a:r>
          </a:p>
          <a:p>
            <a:pPr marL="0" indent="0">
              <a:buNone/>
            </a:pPr>
            <a:r>
              <a:rPr lang="en-GB" b="1" dirty="0" smtClean="0"/>
              <a:t>Statins</a:t>
            </a:r>
            <a:r>
              <a:rPr lang="en-GB" b="1" dirty="0"/>
              <a:t>: </a:t>
            </a:r>
            <a:r>
              <a:rPr lang="en-GB" dirty="0"/>
              <a:t>May be prescribed to lower cholesterol levels. </a:t>
            </a:r>
          </a:p>
          <a:p>
            <a:pPr marL="0" indent="0">
              <a:buNone/>
            </a:pPr>
            <a:r>
              <a:rPr lang="en-GB" b="1" dirty="0"/>
              <a:t>Antihypertensive Medications: </a:t>
            </a:r>
            <a:r>
              <a:rPr lang="en-GB" dirty="0"/>
              <a:t>To manage high blood pressure. </a:t>
            </a:r>
          </a:p>
          <a:p>
            <a:pPr marL="0" indent="0">
              <a:buNone/>
            </a:pPr>
            <a:r>
              <a:rPr lang="en-GB" b="1" dirty="0"/>
              <a:t>Anticoagulants: </a:t>
            </a:r>
            <a:r>
              <a:rPr lang="en-GB" dirty="0"/>
              <a:t>May be prescribed in specific situations, such as atrial fibrillation, to prevent blood clots from forming. </a:t>
            </a:r>
          </a:p>
          <a:p>
            <a:pPr marL="0" indent="0">
              <a:buNone/>
            </a:pPr>
            <a:r>
              <a:rPr lang="en-GB" b="1" dirty="0" smtClean="0"/>
              <a:t>Other </a:t>
            </a:r>
            <a:r>
              <a:rPr lang="en-GB" b="1" dirty="0"/>
              <a:t>Considerations:</a:t>
            </a:r>
          </a:p>
          <a:p>
            <a:pPr marL="0" indent="0">
              <a:buNone/>
            </a:pPr>
            <a:r>
              <a:rPr lang="en-GB" b="1" dirty="0" smtClean="0"/>
              <a:t>Manage </a:t>
            </a:r>
            <a:r>
              <a:rPr lang="en-GB" b="1" dirty="0"/>
              <a:t>Existing Heart Conditions: </a:t>
            </a:r>
            <a:r>
              <a:rPr lang="en-GB" dirty="0"/>
              <a:t>Conditions like atrial fibrillation can increase stroke risk and should be treated effectively. </a:t>
            </a:r>
          </a:p>
          <a:p>
            <a:pPr marL="0" indent="0">
              <a:buNone/>
            </a:pPr>
            <a:r>
              <a:rPr lang="en-GB" b="1" dirty="0" smtClean="0"/>
              <a:t>Monitor </a:t>
            </a:r>
            <a:r>
              <a:rPr lang="en-GB" b="1" dirty="0"/>
              <a:t>Blood Sugar: </a:t>
            </a:r>
            <a:r>
              <a:rPr lang="en-GB" dirty="0"/>
              <a:t>If you have diabetes, controlling your blood sugar levels is crucial. </a:t>
            </a:r>
          </a:p>
          <a:p>
            <a:pPr marL="0" indent="0">
              <a:buNone/>
            </a:pPr>
            <a:r>
              <a:rPr lang="en-GB" b="1" dirty="0"/>
              <a:t>Regular Check-ups: </a:t>
            </a:r>
            <a:r>
              <a:rPr lang="en-GB" dirty="0"/>
              <a:t>Consult with your doctor for regular check-ups and monitoring of your risk factors</a:t>
            </a:r>
          </a:p>
        </p:txBody>
      </p:sp>
    </p:spTree>
    <p:extLst>
      <p:ext uri="{BB962C8B-B14F-4D97-AF65-F5344CB8AC3E}">
        <p14:creationId xmlns:p14="http://schemas.microsoft.com/office/powerpoint/2010/main" val="353954344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CEREBROVASCULAR ACCIDENT</a:t>
            </a:r>
            <a:endParaRPr lang="en-GB" dirty="0"/>
          </a:p>
        </p:txBody>
      </p:sp>
      <p:sp>
        <p:nvSpPr>
          <p:cNvPr id="3" name="Content Placeholder 2"/>
          <p:cNvSpPr>
            <a:spLocks noGrp="1"/>
          </p:cNvSpPr>
          <p:nvPr>
            <p:ph idx="1"/>
          </p:nvPr>
        </p:nvSpPr>
        <p:spPr/>
        <p:txBody>
          <a:bodyPr/>
          <a:lstStyle/>
          <a:p>
            <a:pPr marL="0" indent="0">
              <a:buNone/>
            </a:pPr>
            <a:r>
              <a:rPr lang="en-GB" dirty="0"/>
              <a:t>A cerebrovascular accident (CVA), commonly known as a stroke, is a sudden disruption of blood flow to the brain, leading to brain damage and potential neurological deficits. </a:t>
            </a:r>
            <a:endParaRPr lang="en-GB" dirty="0" smtClean="0"/>
          </a:p>
          <a:p>
            <a:pPr marL="0" indent="0">
              <a:buNone/>
            </a:pPr>
            <a:r>
              <a:rPr lang="en-GB" dirty="0" smtClean="0"/>
              <a:t>This </a:t>
            </a:r>
            <a:r>
              <a:rPr lang="en-GB" dirty="0"/>
              <a:t>disruption can be caused by a blockage (ischemic stroke) or a rupture of a blood vessel (</a:t>
            </a:r>
            <a:r>
              <a:rPr lang="en-GB" dirty="0" err="1"/>
              <a:t>hemorrhagic</a:t>
            </a:r>
            <a:r>
              <a:rPr lang="en-GB" dirty="0"/>
              <a:t> stroke)</a:t>
            </a:r>
          </a:p>
        </p:txBody>
      </p:sp>
    </p:spTree>
    <p:extLst>
      <p:ext uri="{BB962C8B-B14F-4D97-AF65-F5344CB8AC3E}">
        <p14:creationId xmlns:p14="http://schemas.microsoft.com/office/powerpoint/2010/main" val="77422236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CEREBROVASCULAR ACCIDENT</a:t>
            </a:r>
          </a:p>
        </p:txBody>
      </p:sp>
      <p:sp>
        <p:nvSpPr>
          <p:cNvPr id="3" name="Content Placeholder 2"/>
          <p:cNvSpPr>
            <a:spLocks noGrp="1"/>
          </p:cNvSpPr>
          <p:nvPr>
            <p:ph idx="1"/>
          </p:nvPr>
        </p:nvSpPr>
        <p:spPr/>
        <p:txBody>
          <a:bodyPr/>
          <a:lstStyle/>
          <a:p>
            <a:pPr marL="0" indent="0">
              <a:buNone/>
            </a:pPr>
            <a:r>
              <a:rPr lang="en-GB" b="1" dirty="0" smtClean="0"/>
              <a:t>CLASSIFICATION</a:t>
            </a:r>
          </a:p>
          <a:p>
            <a:pPr marL="0" indent="0">
              <a:buNone/>
            </a:pPr>
            <a:r>
              <a:rPr lang="en-GB" dirty="0" smtClean="0"/>
              <a:t>Cerebrovascular </a:t>
            </a:r>
            <a:r>
              <a:rPr lang="en-GB" dirty="0"/>
              <a:t>accidents, or strokes, are classified into two main types: ischemic and </a:t>
            </a:r>
            <a:r>
              <a:rPr lang="en-GB" dirty="0" err="1"/>
              <a:t>hemorrhagic</a:t>
            </a:r>
            <a:r>
              <a:rPr lang="en-GB" dirty="0"/>
              <a:t>. Ischemic strokes, the most common type, are caused by a blockage in a blood vessel, while </a:t>
            </a:r>
            <a:r>
              <a:rPr lang="en-GB" dirty="0" err="1"/>
              <a:t>hemorrhagic</a:t>
            </a:r>
            <a:r>
              <a:rPr lang="en-GB" dirty="0"/>
              <a:t> strokes result from bleeding within the </a:t>
            </a:r>
            <a:r>
              <a:rPr lang="en-GB" dirty="0" smtClean="0"/>
              <a:t>brain.</a:t>
            </a:r>
            <a:endParaRPr lang="en-GB" dirty="0"/>
          </a:p>
        </p:txBody>
      </p:sp>
    </p:spTree>
    <p:extLst>
      <p:ext uri="{BB962C8B-B14F-4D97-AF65-F5344CB8AC3E}">
        <p14:creationId xmlns:p14="http://schemas.microsoft.com/office/powerpoint/2010/main" val="184681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Neurodevelopmental history</a:t>
            </a:r>
          </a:p>
          <a:p>
            <a:pPr marL="0" indent="0">
              <a:buNone/>
            </a:pPr>
            <a:r>
              <a:rPr lang="en-GB" dirty="0" smtClean="0"/>
              <a:t>This is particularly important to ascertain in paediatric patients or adults with neurological symptoms that may have begun in childhood. </a:t>
            </a:r>
          </a:p>
          <a:p>
            <a:pPr marL="0" indent="0">
              <a:buNone/>
            </a:pPr>
            <a:r>
              <a:rPr lang="en-GB" dirty="0" smtClean="0"/>
              <a:t>If suspecting a diagnosis involving developmental delays, learning difficulties or behavioural concerns, establish a timeline of neurological signs by asking the following questions:</a:t>
            </a:r>
          </a:p>
          <a:p>
            <a:pPr marL="0" indent="0">
              <a:buNone/>
            </a:pPr>
            <a:r>
              <a:rPr lang="en-GB" dirty="0" smtClean="0"/>
              <a:t> </a:t>
            </a:r>
            <a:r>
              <a:rPr lang="en-GB" b="1" dirty="0" smtClean="0"/>
              <a:t>Pregnancy and birth history: </a:t>
            </a:r>
            <a:r>
              <a:rPr lang="en-GB" dirty="0" smtClean="0"/>
              <a:t>were there any complications during pregnancy or delivery (e.g. premature birth, low birth weight, hypoxia)?</a:t>
            </a:r>
          </a:p>
          <a:p>
            <a:pPr marL="0" indent="0">
              <a:buNone/>
            </a:pPr>
            <a:r>
              <a:rPr lang="en-GB" b="1" dirty="0" smtClean="0"/>
              <a:t>    Milestones: </a:t>
            </a:r>
            <a:r>
              <a:rPr lang="en-GB" dirty="0" smtClean="0"/>
              <a:t>did they achieve developmental milestones on time (e.g. walking, speaking)?</a:t>
            </a:r>
          </a:p>
          <a:p>
            <a:pPr marL="0" indent="0">
              <a:buNone/>
            </a:pPr>
            <a:r>
              <a:rPr lang="en-GB" dirty="0" smtClean="0"/>
              <a:t>    </a:t>
            </a:r>
            <a:r>
              <a:rPr lang="en-GB" b="1" dirty="0" smtClean="0"/>
              <a:t>Childhood illnesses: </a:t>
            </a:r>
            <a:r>
              <a:rPr lang="en-GB" dirty="0" smtClean="0"/>
              <a:t>were there any significant illnesses or injuries during early development?</a:t>
            </a:r>
          </a:p>
          <a:p>
            <a:pPr marL="0" indent="0">
              <a:buNone/>
            </a:pPr>
            <a:r>
              <a:rPr lang="en-GB" dirty="0" smtClean="0"/>
              <a:t>    </a:t>
            </a:r>
            <a:r>
              <a:rPr lang="en-GB" b="1" dirty="0" smtClean="0"/>
              <a:t>Social and educational history: </a:t>
            </a:r>
            <a:r>
              <a:rPr lang="en-GB" dirty="0" smtClean="0"/>
              <a:t>were there challenges in school or social interactions?</a:t>
            </a:r>
          </a:p>
          <a:p>
            <a:pPr marL="0" indent="0">
              <a:buNone/>
            </a:pPr>
            <a:r>
              <a:rPr lang="en-GB" dirty="0" smtClean="0"/>
              <a:t>    </a:t>
            </a:r>
            <a:r>
              <a:rPr lang="en-GB" b="1" dirty="0" smtClean="0"/>
              <a:t>Behavioural and emotional development: </a:t>
            </a:r>
            <a:r>
              <a:rPr lang="en-GB" dirty="0" smtClean="0"/>
              <a:t>were there concerns about temperament, behaviour, or emotional regulation</a:t>
            </a:r>
            <a:endParaRPr lang="en-GB" dirty="0"/>
          </a:p>
        </p:txBody>
      </p:sp>
    </p:spTree>
    <p:extLst>
      <p:ext uri="{BB962C8B-B14F-4D97-AF65-F5344CB8AC3E}">
        <p14:creationId xmlns:p14="http://schemas.microsoft.com/office/powerpoint/2010/main" val="184732077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CEREBROVASCULAR ACCIDENT</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Ischemic </a:t>
            </a:r>
            <a:r>
              <a:rPr lang="en-GB" b="1" dirty="0"/>
              <a:t>Strokes:</a:t>
            </a:r>
          </a:p>
          <a:p>
            <a:pPr marL="0" indent="0">
              <a:buNone/>
            </a:pPr>
            <a:r>
              <a:rPr lang="en-GB" b="1" dirty="0" smtClean="0"/>
              <a:t>Large-Artery </a:t>
            </a:r>
            <a:r>
              <a:rPr lang="en-GB" b="1" dirty="0"/>
              <a:t>Atherosclerosis: </a:t>
            </a:r>
            <a:r>
              <a:rPr lang="en-GB" dirty="0"/>
              <a:t>Caused by plaque </a:t>
            </a:r>
            <a:r>
              <a:rPr lang="en-GB" dirty="0" err="1"/>
              <a:t>buildup</a:t>
            </a:r>
            <a:r>
              <a:rPr lang="en-GB" dirty="0"/>
              <a:t> in large arteries supplying the brain. </a:t>
            </a:r>
          </a:p>
          <a:p>
            <a:pPr marL="0" indent="0">
              <a:buNone/>
            </a:pPr>
            <a:r>
              <a:rPr lang="en-GB" b="1" dirty="0" err="1" smtClean="0"/>
              <a:t>Cardioembolic</a:t>
            </a:r>
            <a:r>
              <a:rPr lang="en-GB" b="1" dirty="0" smtClean="0"/>
              <a:t> </a:t>
            </a:r>
            <a:r>
              <a:rPr lang="en-GB" b="1" dirty="0"/>
              <a:t>Stroke: </a:t>
            </a:r>
            <a:r>
              <a:rPr lang="en-GB" dirty="0"/>
              <a:t>Results from a blood clot originating in the heart and traveling to the brain. </a:t>
            </a:r>
          </a:p>
          <a:p>
            <a:pPr marL="0" indent="0">
              <a:buNone/>
            </a:pPr>
            <a:r>
              <a:rPr lang="en-GB" b="1" dirty="0"/>
              <a:t>Small-Vessel Disease/Lacunar Infarction: </a:t>
            </a:r>
            <a:r>
              <a:rPr lang="en-GB" dirty="0"/>
              <a:t>Involves blockages in small blood vessels deep within the brain. </a:t>
            </a:r>
          </a:p>
          <a:p>
            <a:pPr marL="0" indent="0">
              <a:buNone/>
            </a:pPr>
            <a:r>
              <a:rPr lang="en-GB" b="1" dirty="0"/>
              <a:t>Other Determined </a:t>
            </a:r>
            <a:r>
              <a:rPr lang="en-GB" b="1" dirty="0" err="1"/>
              <a:t>Etiology</a:t>
            </a:r>
            <a:r>
              <a:rPr lang="en-GB" b="1" dirty="0"/>
              <a:t>: </a:t>
            </a:r>
            <a:r>
              <a:rPr lang="en-GB" dirty="0"/>
              <a:t>A stroke with a known cause other than the above. </a:t>
            </a:r>
          </a:p>
          <a:p>
            <a:pPr marL="0" indent="0">
              <a:buNone/>
            </a:pPr>
            <a:r>
              <a:rPr lang="en-GB" b="1" dirty="0"/>
              <a:t>Undetermined </a:t>
            </a:r>
            <a:r>
              <a:rPr lang="en-GB" b="1" dirty="0" err="1"/>
              <a:t>Etiology</a:t>
            </a:r>
            <a:r>
              <a:rPr lang="en-GB" b="1" dirty="0"/>
              <a:t> (Cryptogenic Stroke): </a:t>
            </a:r>
            <a:r>
              <a:rPr lang="en-GB" dirty="0"/>
              <a:t>The cause of the stroke cannot be determined after thorough investigation. </a:t>
            </a:r>
          </a:p>
          <a:p>
            <a:pPr marL="0" indent="0">
              <a:buNone/>
            </a:pPr>
            <a:endParaRPr lang="en-GB" dirty="0"/>
          </a:p>
        </p:txBody>
      </p:sp>
    </p:spTree>
    <p:extLst>
      <p:ext uri="{BB962C8B-B14F-4D97-AF65-F5344CB8AC3E}">
        <p14:creationId xmlns:p14="http://schemas.microsoft.com/office/powerpoint/2010/main" val="419471768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CEREBROVASCULAR ACCIDENT</a:t>
            </a:r>
          </a:p>
        </p:txBody>
      </p:sp>
      <p:sp>
        <p:nvSpPr>
          <p:cNvPr id="3" name="Content Placeholder 2"/>
          <p:cNvSpPr>
            <a:spLocks noGrp="1"/>
          </p:cNvSpPr>
          <p:nvPr>
            <p:ph idx="1"/>
          </p:nvPr>
        </p:nvSpPr>
        <p:spPr/>
        <p:txBody>
          <a:bodyPr/>
          <a:lstStyle/>
          <a:p>
            <a:pPr marL="0" indent="0">
              <a:buNone/>
            </a:pPr>
            <a:r>
              <a:rPr lang="en-GB" b="1" dirty="0" err="1" smtClean="0"/>
              <a:t>Hemorrhagic</a:t>
            </a:r>
            <a:r>
              <a:rPr lang="en-GB" b="1" dirty="0" smtClean="0"/>
              <a:t> </a:t>
            </a:r>
            <a:r>
              <a:rPr lang="en-GB" b="1" dirty="0"/>
              <a:t>Strokes:</a:t>
            </a:r>
          </a:p>
          <a:p>
            <a:pPr marL="0" indent="0">
              <a:buNone/>
            </a:pPr>
            <a:r>
              <a:rPr lang="en-GB" b="1" dirty="0" smtClean="0"/>
              <a:t> </a:t>
            </a:r>
            <a:r>
              <a:rPr lang="en-GB" b="1" dirty="0" err="1"/>
              <a:t>Intracerebral</a:t>
            </a:r>
            <a:r>
              <a:rPr lang="en-GB" b="1" dirty="0"/>
              <a:t> </a:t>
            </a:r>
            <a:r>
              <a:rPr lang="en-GB" b="1" dirty="0" err="1"/>
              <a:t>Hemorrhage</a:t>
            </a:r>
            <a:r>
              <a:rPr lang="en-GB" b="1" dirty="0"/>
              <a:t> (ICH): </a:t>
            </a:r>
            <a:r>
              <a:rPr lang="en-GB" dirty="0"/>
              <a:t>Bleeding within the brain tissue itself.</a:t>
            </a:r>
          </a:p>
          <a:p>
            <a:pPr marL="0" indent="0">
              <a:buNone/>
            </a:pPr>
            <a:r>
              <a:rPr lang="en-GB" b="1" dirty="0" smtClean="0"/>
              <a:t>Subarachnoid </a:t>
            </a:r>
            <a:r>
              <a:rPr lang="en-GB" b="1" dirty="0" err="1"/>
              <a:t>Hemorrhage</a:t>
            </a:r>
            <a:r>
              <a:rPr lang="en-GB" b="1" dirty="0"/>
              <a:t> (SAH): </a:t>
            </a:r>
            <a:r>
              <a:rPr lang="en-GB" dirty="0"/>
              <a:t>Bleeding into the space surrounding the brain</a:t>
            </a:r>
          </a:p>
        </p:txBody>
      </p:sp>
    </p:spTree>
    <p:extLst>
      <p:ext uri="{BB962C8B-B14F-4D97-AF65-F5344CB8AC3E}">
        <p14:creationId xmlns:p14="http://schemas.microsoft.com/office/powerpoint/2010/main" val="353052306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CEREBROVASCULAR ACCIDENT</a:t>
            </a:r>
          </a:p>
        </p:txBody>
      </p:sp>
      <p:sp>
        <p:nvSpPr>
          <p:cNvPr id="3" name="Content Placeholder 2"/>
          <p:cNvSpPr>
            <a:spLocks noGrp="1"/>
          </p:cNvSpPr>
          <p:nvPr>
            <p:ph idx="1"/>
          </p:nvPr>
        </p:nvSpPr>
        <p:spPr/>
        <p:txBody>
          <a:bodyPr/>
          <a:lstStyle/>
          <a:p>
            <a:pPr marL="0" indent="0">
              <a:buNone/>
            </a:pPr>
            <a:r>
              <a:rPr lang="en-GB" b="1" dirty="0" smtClean="0"/>
              <a:t>ETIOLOGY</a:t>
            </a:r>
          </a:p>
          <a:p>
            <a:pPr marL="0" indent="0">
              <a:buNone/>
            </a:pPr>
            <a:r>
              <a:rPr lang="en-GB" dirty="0"/>
              <a:t>Cerebrovascular accidents, or strokes, can be caused by two main types of disruption in blood flow to the brain: ischemic and </a:t>
            </a:r>
            <a:r>
              <a:rPr lang="en-GB" dirty="0" err="1"/>
              <a:t>hemorrhagic</a:t>
            </a:r>
            <a:r>
              <a:rPr lang="en-GB" dirty="0"/>
              <a:t>. Ischemic strokes are caused by blockages, while </a:t>
            </a:r>
            <a:r>
              <a:rPr lang="en-GB" dirty="0" err="1"/>
              <a:t>hemorrhagic</a:t>
            </a:r>
            <a:r>
              <a:rPr lang="en-GB" dirty="0"/>
              <a:t> strokes are caused by bleeding. Both types deprive the brain of oxygen, leading to cell death</a:t>
            </a:r>
          </a:p>
        </p:txBody>
      </p:sp>
    </p:spTree>
    <p:extLst>
      <p:ext uri="{BB962C8B-B14F-4D97-AF65-F5344CB8AC3E}">
        <p14:creationId xmlns:p14="http://schemas.microsoft.com/office/powerpoint/2010/main" val="418218304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ETIOLOGY</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Ischemic </a:t>
            </a:r>
            <a:r>
              <a:rPr lang="en-GB" b="1" dirty="0"/>
              <a:t>Stroke:</a:t>
            </a:r>
          </a:p>
          <a:p>
            <a:pPr marL="0" indent="0">
              <a:buNone/>
            </a:pPr>
            <a:r>
              <a:rPr lang="en-GB" b="1" dirty="0" smtClean="0"/>
              <a:t>  </a:t>
            </a:r>
            <a:r>
              <a:rPr lang="en-GB" b="1" dirty="0"/>
              <a:t>Thrombotic Stroke:</a:t>
            </a:r>
          </a:p>
          <a:p>
            <a:pPr marL="0" indent="0">
              <a:buNone/>
            </a:pPr>
            <a:r>
              <a:rPr lang="en-GB" dirty="0"/>
              <a:t>    A blood clot forms in a blood vessel within the brain, blocking blood flow. </a:t>
            </a:r>
          </a:p>
          <a:p>
            <a:pPr marL="0" indent="0">
              <a:buNone/>
            </a:pPr>
            <a:r>
              <a:rPr lang="en-GB" b="1" dirty="0" smtClean="0"/>
              <a:t>Embolic </a:t>
            </a:r>
            <a:r>
              <a:rPr lang="en-GB" b="1" dirty="0"/>
              <a:t>Stroke:</a:t>
            </a:r>
          </a:p>
          <a:p>
            <a:pPr marL="0" indent="0">
              <a:buNone/>
            </a:pPr>
            <a:r>
              <a:rPr lang="en-GB" dirty="0"/>
              <a:t>A blood clot forms elsewhere in the body, travels to the brain, and blocks a blood vessel. </a:t>
            </a:r>
          </a:p>
          <a:p>
            <a:pPr marL="0" indent="0">
              <a:buNone/>
            </a:pPr>
            <a:r>
              <a:rPr lang="en-GB" b="1" dirty="0"/>
              <a:t>Lacunar Stroke:</a:t>
            </a:r>
          </a:p>
          <a:p>
            <a:pPr marL="0" indent="0">
              <a:buNone/>
            </a:pPr>
            <a:r>
              <a:rPr lang="en-GB" dirty="0"/>
              <a:t>Small blood vessel blockages lead to damage in specific areas of the brain. </a:t>
            </a:r>
          </a:p>
          <a:p>
            <a:pPr marL="0" indent="0">
              <a:buNone/>
            </a:pPr>
            <a:r>
              <a:rPr lang="en-GB" b="1" dirty="0" err="1" smtClean="0"/>
              <a:t>Hemorrhagic</a:t>
            </a:r>
            <a:r>
              <a:rPr lang="en-GB" b="1" dirty="0" smtClean="0"/>
              <a:t> </a:t>
            </a:r>
            <a:r>
              <a:rPr lang="en-GB" b="1" dirty="0"/>
              <a:t>Stroke:</a:t>
            </a:r>
          </a:p>
          <a:p>
            <a:pPr marL="0" indent="0">
              <a:buNone/>
            </a:pPr>
            <a:r>
              <a:rPr lang="en-GB" dirty="0" smtClean="0"/>
              <a:t> </a:t>
            </a:r>
            <a:r>
              <a:rPr lang="en-GB" b="1" dirty="0" err="1"/>
              <a:t>Intracerebral</a:t>
            </a:r>
            <a:r>
              <a:rPr lang="en-GB" b="1" dirty="0"/>
              <a:t> </a:t>
            </a:r>
            <a:r>
              <a:rPr lang="en-GB" b="1" dirty="0" err="1"/>
              <a:t>Hemorrhage</a:t>
            </a:r>
            <a:r>
              <a:rPr lang="en-GB" b="1" dirty="0"/>
              <a:t>: </a:t>
            </a:r>
            <a:r>
              <a:rPr lang="en-GB" dirty="0"/>
              <a:t>Bleeding occurs within the brain tissue itself.</a:t>
            </a:r>
          </a:p>
          <a:p>
            <a:pPr marL="0" indent="0">
              <a:buNone/>
            </a:pPr>
            <a:r>
              <a:rPr lang="en-GB" dirty="0"/>
              <a:t> </a:t>
            </a:r>
            <a:r>
              <a:rPr lang="en-GB" b="1" dirty="0" smtClean="0"/>
              <a:t>Subarachnoid </a:t>
            </a:r>
            <a:r>
              <a:rPr lang="en-GB" b="1" dirty="0" err="1"/>
              <a:t>Hemorrhage</a:t>
            </a:r>
            <a:r>
              <a:rPr lang="en-GB" dirty="0"/>
              <a:t>: Bleeding occurs in the space surrounding the brain.</a:t>
            </a:r>
          </a:p>
          <a:p>
            <a:pPr marL="0" indent="0">
              <a:buNone/>
            </a:pPr>
            <a:r>
              <a:rPr lang="en-GB" dirty="0"/>
              <a:t> </a:t>
            </a:r>
            <a:r>
              <a:rPr lang="en-GB" b="1" dirty="0" smtClean="0"/>
              <a:t>Epidural </a:t>
            </a:r>
            <a:r>
              <a:rPr lang="en-GB" b="1" dirty="0"/>
              <a:t>and Subdural </a:t>
            </a:r>
            <a:r>
              <a:rPr lang="en-GB" b="1" dirty="0" err="1"/>
              <a:t>Hemorrhages</a:t>
            </a:r>
            <a:r>
              <a:rPr lang="en-GB" b="1" dirty="0"/>
              <a:t>: </a:t>
            </a:r>
            <a:r>
              <a:rPr lang="en-GB" dirty="0"/>
              <a:t>Less common, these involve bleeding between the skull and the brain</a:t>
            </a:r>
          </a:p>
        </p:txBody>
      </p:sp>
    </p:spTree>
    <p:extLst>
      <p:ext uri="{BB962C8B-B14F-4D97-AF65-F5344CB8AC3E}">
        <p14:creationId xmlns:p14="http://schemas.microsoft.com/office/powerpoint/2010/main" val="177801595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PREDISPOSING FACTORS</a:t>
            </a:r>
            <a:endParaRPr lang="en-GB" dirty="0"/>
          </a:p>
        </p:txBody>
      </p:sp>
      <p:sp>
        <p:nvSpPr>
          <p:cNvPr id="3" name="Content Placeholder 2"/>
          <p:cNvSpPr>
            <a:spLocks noGrp="1"/>
          </p:cNvSpPr>
          <p:nvPr>
            <p:ph idx="1"/>
          </p:nvPr>
        </p:nvSpPr>
        <p:spPr/>
        <p:txBody>
          <a:bodyPr/>
          <a:lstStyle/>
          <a:p>
            <a:pPr marL="0" indent="0">
              <a:buNone/>
            </a:pPr>
            <a:r>
              <a:rPr lang="en-GB" b="1" dirty="0"/>
              <a:t>Modifiable Risk Factors:</a:t>
            </a:r>
          </a:p>
          <a:p>
            <a:pPr marL="0" indent="0">
              <a:buNone/>
            </a:pPr>
            <a:r>
              <a:rPr lang="en-GB" dirty="0"/>
              <a:t>Hypertension (high blood pressure), diabetes, heart disease, hypercholesterolemia, transient ischemic attacks (TIAs), carotid stenosis, </a:t>
            </a:r>
            <a:r>
              <a:rPr lang="en-GB" dirty="0" err="1"/>
              <a:t>hyperhomocysteinemia</a:t>
            </a:r>
            <a:r>
              <a:rPr lang="en-GB" dirty="0"/>
              <a:t>, and lifestyle issues like excessive alcohol, tobacco, and drug use, physical inactivity, obesity, and oral contraceptive use. </a:t>
            </a:r>
          </a:p>
          <a:p>
            <a:pPr marL="0" indent="0">
              <a:buNone/>
            </a:pPr>
            <a:r>
              <a:rPr lang="en-GB" b="1" dirty="0"/>
              <a:t>Non-Modifiable Risk Factors:</a:t>
            </a:r>
          </a:p>
          <a:p>
            <a:pPr marL="0" indent="0">
              <a:buNone/>
            </a:pPr>
            <a:r>
              <a:rPr lang="en-GB" dirty="0"/>
              <a:t>Age, race and ethnicity (African Americans have a higher risk), family history, genetics, and sex</a:t>
            </a:r>
          </a:p>
        </p:txBody>
      </p:sp>
    </p:spTree>
    <p:extLst>
      <p:ext uri="{BB962C8B-B14F-4D97-AF65-F5344CB8AC3E}">
        <p14:creationId xmlns:p14="http://schemas.microsoft.com/office/powerpoint/2010/main" val="380089033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PREDISPOSING FACTORS</a:t>
            </a:r>
          </a:p>
        </p:txBody>
      </p:sp>
      <p:sp>
        <p:nvSpPr>
          <p:cNvPr id="3" name="Content Placeholder 2"/>
          <p:cNvSpPr>
            <a:spLocks noGrp="1"/>
          </p:cNvSpPr>
          <p:nvPr>
            <p:ph idx="1"/>
          </p:nvPr>
        </p:nvSpPr>
        <p:spPr/>
        <p:txBody>
          <a:bodyPr>
            <a:normAutofit/>
          </a:bodyPr>
          <a:lstStyle/>
          <a:p>
            <a:pPr marL="0" indent="0">
              <a:buNone/>
            </a:pPr>
            <a:r>
              <a:rPr lang="en-GB" dirty="0" smtClean="0"/>
              <a:t>Underlying </a:t>
            </a:r>
            <a:r>
              <a:rPr lang="en-GB" dirty="0"/>
              <a:t>Conditions:</a:t>
            </a:r>
          </a:p>
          <a:p>
            <a:pPr marL="0" indent="0">
              <a:buNone/>
            </a:pPr>
            <a:r>
              <a:rPr lang="en-GB" dirty="0" smtClean="0"/>
              <a:t> </a:t>
            </a:r>
            <a:r>
              <a:rPr lang="en-GB" b="1" dirty="0"/>
              <a:t>Atherosclerosis: </a:t>
            </a:r>
            <a:r>
              <a:rPr lang="en-GB" dirty="0"/>
              <a:t>A </a:t>
            </a:r>
            <a:r>
              <a:rPr lang="en-GB" dirty="0" err="1"/>
              <a:t>buildup</a:t>
            </a:r>
            <a:r>
              <a:rPr lang="en-GB" dirty="0"/>
              <a:t> of plaque in the arteries can restrict blood flow, increasing the risk of stroke. </a:t>
            </a:r>
          </a:p>
          <a:p>
            <a:pPr marL="0" indent="0">
              <a:buNone/>
            </a:pPr>
            <a:r>
              <a:rPr lang="en-GB" b="1" dirty="0" smtClean="0"/>
              <a:t>Aneurysms</a:t>
            </a:r>
            <a:r>
              <a:rPr lang="en-GB" b="1" dirty="0"/>
              <a:t>: </a:t>
            </a:r>
            <a:r>
              <a:rPr lang="en-GB" dirty="0"/>
              <a:t>Bulges in blood vessels can rupture and cause </a:t>
            </a:r>
            <a:r>
              <a:rPr lang="en-GB" dirty="0" err="1"/>
              <a:t>hemorrhagic</a:t>
            </a:r>
            <a:r>
              <a:rPr lang="en-GB" dirty="0"/>
              <a:t> strokes. </a:t>
            </a:r>
          </a:p>
          <a:p>
            <a:pPr marL="0" indent="0">
              <a:buNone/>
            </a:pPr>
            <a:r>
              <a:rPr lang="en-GB" b="1" dirty="0" err="1"/>
              <a:t>Arteriovenous</a:t>
            </a:r>
            <a:r>
              <a:rPr lang="en-GB" b="1" dirty="0"/>
              <a:t> Malformations (AVMs): </a:t>
            </a:r>
            <a:r>
              <a:rPr lang="en-GB" dirty="0"/>
              <a:t>Abnormal connections between arteries and veins can weaken blood vessels and lead to bleeding</a:t>
            </a:r>
          </a:p>
        </p:txBody>
      </p:sp>
    </p:spTree>
    <p:extLst>
      <p:ext uri="{BB962C8B-B14F-4D97-AF65-F5344CB8AC3E}">
        <p14:creationId xmlns:p14="http://schemas.microsoft.com/office/powerpoint/2010/main" val="353704154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PATHOPHYSIOLOGY</a:t>
            </a:r>
            <a:endParaRPr lang="en-GB" dirty="0"/>
          </a:p>
        </p:txBody>
      </p:sp>
      <p:sp>
        <p:nvSpPr>
          <p:cNvPr id="3" name="Content Placeholder 2"/>
          <p:cNvSpPr>
            <a:spLocks noGrp="1"/>
          </p:cNvSpPr>
          <p:nvPr>
            <p:ph idx="1"/>
          </p:nvPr>
        </p:nvSpPr>
        <p:spPr/>
        <p:txBody>
          <a:bodyPr/>
          <a:lstStyle/>
          <a:p>
            <a:r>
              <a:rPr lang="en-GB" dirty="0"/>
              <a:t>A cerebrovascular accident (CVA), or stroke, occurs when the blood supply to the brain is disrupted, leading to brain tissue death due to lack of oxygen and nutrients. This disruption can be caused by either a blockage (ischemic stroke) or a rupture of a blood vessel (</a:t>
            </a:r>
            <a:r>
              <a:rPr lang="en-GB" dirty="0" err="1"/>
              <a:t>hemorrhagic</a:t>
            </a:r>
            <a:r>
              <a:rPr lang="en-GB" dirty="0"/>
              <a:t> stroke)</a:t>
            </a:r>
          </a:p>
        </p:txBody>
      </p:sp>
    </p:spTree>
    <p:extLst>
      <p:ext uri="{BB962C8B-B14F-4D97-AF65-F5344CB8AC3E}">
        <p14:creationId xmlns:p14="http://schemas.microsoft.com/office/powerpoint/2010/main" val="232463070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SIGNS AND SYMPTOMS</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Sudden numbness or weakness: </a:t>
            </a:r>
            <a:r>
              <a:rPr lang="en-GB" dirty="0"/>
              <a:t>This can affect the face, arm, or leg, and it's often more pronounced on one side of the body. </a:t>
            </a:r>
          </a:p>
          <a:p>
            <a:pPr marL="0" indent="0">
              <a:buNone/>
            </a:pPr>
            <a:r>
              <a:rPr lang="en-GB" b="1" dirty="0"/>
              <a:t>Confusion: </a:t>
            </a:r>
            <a:r>
              <a:rPr lang="en-GB" dirty="0"/>
              <a:t>Difficulty speaking, understanding others, or a general sense of disorientation. </a:t>
            </a:r>
          </a:p>
          <a:p>
            <a:pPr marL="0" indent="0">
              <a:buNone/>
            </a:pPr>
            <a:r>
              <a:rPr lang="en-GB" b="1" dirty="0"/>
              <a:t>Vision problems: </a:t>
            </a:r>
            <a:r>
              <a:rPr lang="en-GB" dirty="0"/>
              <a:t>Sudden trouble seeing in one or both eyes, including blurry vision, double vision, or loss of vision. </a:t>
            </a:r>
          </a:p>
          <a:p>
            <a:pPr marL="0" indent="0">
              <a:buNone/>
            </a:pPr>
            <a:r>
              <a:rPr lang="en-GB" b="1" dirty="0"/>
              <a:t>Balance and coordination issues: </a:t>
            </a:r>
            <a:r>
              <a:rPr lang="en-GB" dirty="0"/>
              <a:t>Difficulty walking, dizziness, or a loss of balance. </a:t>
            </a:r>
          </a:p>
          <a:p>
            <a:pPr marL="0" indent="0">
              <a:buNone/>
            </a:pPr>
            <a:r>
              <a:rPr lang="en-GB" b="1" dirty="0"/>
              <a:t>Severe headache: </a:t>
            </a:r>
            <a:r>
              <a:rPr lang="en-GB" dirty="0"/>
              <a:t>A sudden, intense headache with no known cause can be a warning sign. </a:t>
            </a:r>
          </a:p>
          <a:p>
            <a:pPr marL="0" indent="0">
              <a:buNone/>
            </a:pPr>
            <a:r>
              <a:rPr lang="en-GB" b="1" dirty="0"/>
              <a:t>Other possible symptoms: </a:t>
            </a:r>
            <a:r>
              <a:rPr lang="en-GB" dirty="0"/>
              <a:t>These may include difficulty swallowing, changes in sensation, and cognitive difficulties like memory problems or trouble thinking</a:t>
            </a:r>
          </a:p>
        </p:txBody>
      </p:sp>
    </p:spTree>
    <p:extLst>
      <p:ext uri="{BB962C8B-B14F-4D97-AF65-F5344CB8AC3E}">
        <p14:creationId xmlns:p14="http://schemas.microsoft.com/office/powerpoint/2010/main" val="176135607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DIAGNOSIS</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1</a:t>
            </a:r>
            <a:r>
              <a:rPr lang="en-GB" b="1" dirty="0"/>
              <a:t>. Medical History and Physical Examination:</a:t>
            </a:r>
          </a:p>
          <a:p>
            <a:pPr marL="0" indent="0">
              <a:buNone/>
            </a:pPr>
            <a:r>
              <a:rPr lang="en-GB" b="1" dirty="0" smtClean="0"/>
              <a:t> </a:t>
            </a:r>
            <a:r>
              <a:rPr lang="en-GB" b="1" dirty="0"/>
              <a:t>Detailed History:</a:t>
            </a:r>
          </a:p>
          <a:p>
            <a:pPr marL="0" indent="0">
              <a:buNone/>
            </a:pPr>
            <a:r>
              <a:rPr lang="en-GB" dirty="0"/>
              <a:t>    The doctor will inquire about the patient's symptoms, medical history, and any potential risk factors for stroke, such as high blood pressure, high cholesterol, heart disease, diabetes, or smoking.</a:t>
            </a:r>
          </a:p>
          <a:p>
            <a:pPr marL="0" indent="0">
              <a:buNone/>
            </a:pPr>
            <a:r>
              <a:rPr lang="en-GB" dirty="0"/>
              <a:t>    </a:t>
            </a:r>
            <a:r>
              <a:rPr lang="en-GB" b="1" dirty="0"/>
              <a:t>Physical Examination:</a:t>
            </a:r>
          </a:p>
          <a:p>
            <a:pPr marL="0" indent="0">
              <a:buNone/>
            </a:pPr>
            <a:r>
              <a:rPr lang="en-GB" dirty="0"/>
              <a:t>    The doctor will assess the patient's mental alertness, coordination, balance, sensation, and motor function, looking for signs of weakness, numbness, or paralysis</a:t>
            </a:r>
          </a:p>
        </p:txBody>
      </p:sp>
    </p:spTree>
    <p:extLst>
      <p:ext uri="{BB962C8B-B14F-4D97-AF65-F5344CB8AC3E}">
        <p14:creationId xmlns:p14="http://schemas.microsoft.com/office/powerpoint/2010/main" val="36724007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DIAGNOSIS</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2</a:t>
            </a:r>
            <a:r>
              <a:rPr lang="en-GB" b="1" dirty="0"/>
              <a:t>. Diagnostic Tests:</a:t>
            </a:r>
          </a:p>
          <a:p>
            <a:pPr marL="0" indent="0">
              <a:buNone/>
            </a:pPr>
            <a:r>
              <a:rPr lang="en-GB" b="1" dirty="0" smtClean="0"/>
              <a:t>  </a:t>
            </a:r>
            <a:r>
              <a:rPr lang="en-GB" b="1" dirty="0"/>
              <a:t>Imaging Tests:</a:t>
            </a:r>
          </a:p>
          <a:p>
            <a:pPr marL="0" indent="0">
              <a:buNone/>
            </a:pPr>
            <a:r>
              <a:rPr lang="en-GB" dirty="0"/>
              <a:t>        </a:t>
            </a:r>
            <a:r>
              <a:rPr lang="en-GB" b="1" dirty="0"/>
              <a:t>CT Scan (Computed Tomography): </a:t>
            </a:r>
            <a:r>
              <a:rPr lang="en-GB" dirty="0"/>
              <a:t>A rapid imaging technique that can quickly detect a stroke and rule out other conditions like bleeding in the brain.</a:t>
            </a:r>
          </a:p>
          <a:p>
            <a:pPr marL="0" indent="0">
              <a:buNone/>
            </a:pPr>
            <a:r>
              <a:rPr lang="en-GB" dirty="0"/>
              <a:t>        </a:t>
            </a:r>
            <a:r>
              <a:rPr lang="en-GB" b="1" dirty="0"/>
              <a:t>MRI (Magnetic Resonance Imaging): </a:t>
            </a:r>
            <a:r>
              <a:rPr lang="en-GB" dirty="0"/>
              <a:t>Provides more detailed images of the brain tissue and can identify changes caused by a stroke, including ischemic stroke and brain </a:t>
            </a:r>
            <a:r>
              <a:rPr lang="en-GB" dirty="0" err="1"/>
              <a:t>hemorrhages</a:t>
            </a:r>
            <a:r>
              <a:rPr lang="en-GB" dirty="0"/>
              <a:t>.</a:t>
            </a:r>
          </a:p>
          <a:p>
            <a:pPr marL="0" indent="0">
              <a:buNone/>
            </a:pPr>
            <a:r>
              <a:rPr lang="en-GB" dirty="0"/>
              <a:t>        </a:t>
            </a:r>
            <a:r>
              <a:rPr lang="en-GB" b="1" dirty="0"/>
              <a:t>CT Angiography (CTA): </a:t>
            </a:r>
            <a:r>
              <a:rPr lang="en-GB" dirty="0"/>
              <a:t>Uses X-rays and a contrast dye to visualize the blood vessels in the brain and neck, helping identify blockages or narrowing.</a:t>
            </a:r>
          </a:p>
          <a:p>
            <a:pPr marL="0" indent="0">
              <a:buNone/>
            </a:pPr>
            <a:r>
              <a:rPr lang="en-GB" dirty="0"/>
              <a:t>        </a:t>
            </a:r>
            <a:r>
              <a:rPr lang="en-GB" b="1" dirty="0"/>
              <a:t>MRI Angiography/Venography: </a:t>
            </a:r>
            <a:r>
              <a:rPr lang="en-GB" dirty="0"/>
              <a:t>Uses magnetic resonance to create images of the arteries and veins, highlighting blood flow and potential problems.</a:t>
            </a:r>
          </a:p>
          <a:p>
            <a:pPr marL="0" indent="0">
              <a:buNone/>
            </a:pPr>
            <a:r>
              <a:rPr lang="en-GB" dirty="0"/>
              <a:t>        </a:t>
            </a:r>
            <a:r>
              <a:rPr lang="en-GB" b="1" dirty="0"/>
              <a:t>Carotid Ultrasound: </a:t>
            </a:r>
            <a:r>
              <a:rPr lang="en-GB" dirty="0"/>
              <a:t>A non-invasive test that uses sound waves to visualize the carotid arteries in the neck, looking for plaques or blockages.</a:t>
            </a:r>
          </a:p>
          <a:p>
            <a:pPr marL="0" indent="0">
              <a:buNone/>
            </a:pPr>
            <a:r>
              <a:rPr lang="en-GB" dirty="0"/>
              <a:t>        </a:t>
            </a:r>
            <a:r>
              <a:rPr lang="en-GB" b="1" dirty="0"/>
              <a:t>Cerebral Angiogram: </a:t>
            </a:r>
            <a:r>
              <a:rPr lang="en-GB" dirty="0"/>
              <a:t>A more invasive test involving a catheter inserted into the groin to visualize the arteries in the brain and neck with X-rays.</a:t>
            </a:r>
          </a:p>
        </p:txBody>
      </p:sp>
    </p:spTree>
    <p:extLst>
      <p:ext uri="{BB962C8B-B14F-4D97-AF65-F5344CB8AC3E}">
        <p14:creationId xmlns:p14="http://schemas.microsoft.com/office/powerpoint/2010/main" val="1122114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Drug history</a:t>
            </a:r>
          </a:p>
          <a:p>
            <a:pPr marL="0" indent="0">
              <a:buNone/>
            </a:pPr>
            <a:r>
              <a:rPr lang="en-GB" dirty="0" smtClean="0"/>
              <a:t>Ask if the patient is currently taking any prescribed medications or over-the-counter remedies:</a:t>
            </a:r>
          </a:p>
          <a:p>
            <a:pPr marL="0" indent="0">
              <a:buNone/>
            </a:pPr>
            <a:r>
              <a:rPr lang="en-GB" dirty="0" smtClean="0"/>
              <a:t> “Are you currently taking any prescribed medications or over-the-counter treatments?”</a:t>
            </a:r>
          </a:p>
          <a:p>
            <a:pPr marL="0" indent="0">
              <a:buNone/>
            </a:pPr>
            <a:endParaRPr lang="en-GB" dirty="0" smtClean="0"/>
          </a:p>
          <a:p>
            <a:pPr marL="0" indent="0">
              <a:buNone/>
            </a:pPr>
            <a:r>
              <a:rPr lang="en-GB" dirty="0" smtClean="0"/>
              <a:t>If the patient is taking prescribed or over-the-counter medications, document the medication name, dose, frequency, form and route.</a:t>
            </a:r>
          </a:p>
          <a:p>
            <a:pPr marL="0" indent="0">
              <a:buNone/>
            </a:pPr>
            <a:endParaRPr lang="en-GB" dirty="0" smtClean="0"/>
          </a:p>
          <a:p>
            <a:pPr marL="0" indent="0">
              <a:buNone/>
            </a:pPr>
            <a:r>
              <a:rPr lang="en-GB" dirty="0" smtClean="0"/>
              <a:t>Ask the patient if they’re currently experiencing any side effects from their medication:</a:t>
            </a:r>
          </a:p>
          <a:p>
            <a:pPr marL="0" indent="0">
              <a:buNone/>
            </a:pPr>
            <a:r>
              <a:rPr lang="en-GB" dirty="0" smtClean="0"/>
              <a:t> “Have you noticed any side effects from the medication you currently take?</a:t>
            </a:r>
            <a:endParaRPr lang="en-GB" dirty="0"/>
          </a:p>
        </p:txBody>
      </p:sp>
    </p:spTree>
    <p:extLst>
      <p:ext uri="{BB962C8B-B14F-4D97-AF65-F5344CB8AC3E}">
        <p14:creationId xmlns:p14="http://schemas.microsoft.com/office/powerpoint/2010/main" val="161640102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DIAGNOSIS</a:t>
            </a:r>
          </a:p>
        </p:txBody>
      </p:sp>
      <p:sp>
        <p:nvSpPr>
          <p:cNvPr id="3" name="Content Placeholder 2"/>
          <p:cNvSpPr>
            <a:spLocks noGrp="1"/>
          </p:cNvSpPr>
          <p:nvPr>
            <p:ph idx="1"/>
          </p:nvPr>
        </p:nvSpPr>
        <p:spPr/>
        <p:txBody>
          <a:bodyPr>
            <a:normAutofit lnSpcReduction="10000"/>
          </a:bodyPr>
          <a:lstStyle/>
          <a:p>
            <a:pPr marL="0" indent="0">
              <a:buNone/>
            </a:pPr>
            <a:r>
              <a:rPr lang="en-GB" b="1" dirty="0"/>
              <a:t>Blood Tests:</a:t>
            </a:r>
          </a:p>
          <a:p>
            <a:pPr marL="0" indent="0">
              <a:buNone/>
            </a:pPr>
            <a:r>
              <a:rPr lang="en-GB" dirty="0" smtClean="0"/>
              <a:t> </a:t>
            </a:r>
            <a:r>
              <a:rPr lang="en-GB" b="1" dirty="0"/>
              <a:t>Blood Clotting Tests: </a:t>
            </a:r>
            <a:r>
              <a:rPr lang="en-GB" dirty="0"/>
              <a:t>To assess the risk of bleeding or blood clots.</a:t>
            </a:r>
          </a:p>
          <a:p>
            <a:pPr marL="0" indent="0">
              <a:buNone/>
            </a:pPr>
            <a:r>
              <a:rPr lang="en-GB" dirty="0" smtClean="0"/>
              <a:t> </a:t>
            </a:r>
            <a:r>
              <a:rPr lang="en-GB" b="1" dirty="0"/>
              <a:t>Blood Sugar and Cholesterol Levels: </a:t>
            </a:r>
            <a:r>
              <a:rPr lang="en-GB" dirty="0"/>
              <a:t>To identify risk factors for stroke.</a:t>
            </a:r>
          </a:p>
          <a:p>
            <a:pPr marL="0" indent="0">
              <a:buNone/>
            </a:pPr>
            <a:r>
              <a:rPr lang="en-GB" dirty="0"/>
              <a:t> </a:t>
            </a:r>
            <a:r>
              <a:rPr lang="en-GB" b="1" dirty="0" smtClean="0"/>
              <a:t>Inflammatory </a:t>
            </a:r>
            <a:r>
              <a:rPr lang="en-GB" b="1" dirty="0"/>
              <a:t>Markers: </a:t>
            </a:r>
            <a:r>
              <a:rPr lang="en-GB" dirty="0"/>
              <a:t>To check for signs of inflammation in the blood vessels. </a:t>
            </a:r>
          </a:p>
          <a:p>
            <a:pPr marL="0" indent="0">
              <a:buNone/>
            </a:pPr>
            <a:r>
              <a:rPr lang="en-GB" b="1" dirty="0" smtClean="0"/>
              <a:t>Heart </a:t>
            </a:r>
            <a:r>
              <a:rPr lang="en-GB" b="1" dirty="0"/>
              <a:t>Tests:</a:t>
            </a:r>
          </a:p>
          <a:p>
            <a:pPr marL="0" indent="0">
              <a:buNone/>
            </a:pPr>
            <a:r>
              <a:rPr lang="en-GB" b="1" dirty="0" smtClean="0"/>
              <a:t>Electrocardiogram </a:t>
            </a:r>
            <a:r>
              <a:rPr lang="en-GB" b="1" dirty="0"/>
              <a:t>(ECG/EKG): </a:t>
            </a:r>
            <a:r>
              <a:rPr lang="en-GB" dirty="0"/>
              <a:t>To check for heart rhythm abnormalities.</a:t>
            </a:r>
          </a:p>
          <a:p>
            <a:pPr marL="0" indent="0">
              <a:buNone/>
            </a:pPr>
            <a:r>
              <a:rPr lang="en-GB" b="1" dirty="0" smtClean="0"/>
              <a:t>Echocardiogram</a:t>
            </a:r>
            <a:r>
              <a:rPr lang="en-GB" b="1" dirty="0"/>
              <a:t>: </a:t>
            </a:r>
            <a:r>
              <a:rPr lang="en-GB" dirty="0"/>
              <a:t>To assess the heart's structure and function and identify potential sources of blood clots</a:t>
            </a:r>
          </a:p>
        </p:txBody>
      </p:sp>
    </p:spTree>
    <p:extLst>
      <p:ext uri="{BB962C8B-B14F-4D97-AF65-F5344CB8AC3E}">
        <p14:creationId xmlns:p14="http://schemas.microsoft.com/office/powerpoint/2010/main" val="33696601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Emergency </a:t>
            </a:r>
            <a:r>
              <a:rPr lang="en-GB" b="1" dirty="0"/>
              <a:t>Management</a:t>
            </a:r>
            <a:r>
              <a:rPr lang="en-GB" b="1" dirty="0" smtClean="0"/>
              <a:t>:</a:t>
            </a:r>
          </a:p>
          <a:p>
            <a:pPr marL="0" indent="0">
              <a:buNone/>
            </a:pPr>
            <a:r>
              <a:rPr lang="en-GB" b="1" dirty="0" smtClean="0"/>
              <a:t>  </a:t>
            </a:r>
            <a:r>
              <a:rPr lang="en-GB" b="1" dirty="0"/>
              <a:t>Ischemic Stroke:</a:t>
            </a:r>
          </a:p>
          <a:p>
            <a:pPr marL="0" indent="0">
              <a:buNone/>
            </a:pPr>
            <a:r>
              <a:rPr lang="en-GB" dirty="0"/>
              <a:t>    Restoring blood flow is crucial. This is often achieved through intravenous (IV) </a:t>
            </a:r>
            <a:r>
              <a:rPr lang="en-GB" dirty="0" err="1"/>
              <a:t>thrombolytics</a:t>
            </a:r>
            <a:r>
              <a:rPr lang="en-GB" dirty="0"/>
              <a:t> like </a:t>
            </a:r>
            <a:r>
              <a:rPr lang="en-GB" dirty="0" err="1"/>
              <a:t>tPA</a:t>
            </a:r>
            <a:r>
              <a:rPr lang="en-GB" dirty="0"/>
              <a:t> (tissue plasminogen activator) if administered within a specific timeframe (usually 3-4.5 hours). Other options include mechanical </a:t>
            </a:r>
            <a:r>
              <a:rPr lang="en-GB" dirty="0" err="1"/>
              <a:t>thrombectomy</a:t>
            </a:r>
            <a:r>
              <a:rPr lang="en-GB" dirty="0"/>
              <a:t> to remove a blood clot. </a:t>
            </a:r>
          </a:p>
          <a:p>
            <a:pPr marL="0" indent="0">
              <a:buNone/>
            </a:pPr>
            <a:r>
              <a:rPr lang="en-GB" b="1" dirty="0" err="1" smtClean="0"/>
              <a:t>Hemorrhagic</a:t>
            </a:r>
            <a:r>
              <a:rPr lang="en-GB" b="1" dirty="0" smtClean="0"/>
              <a:t> </a:t>
            </a:r>
            <a:r>
              <a:rPr lang="en-GB" b="1" dirty="0"/>
              <a:t>Stroke:</a:t>
            </a:r>
          </a:p>
          <a:p>
            <a:pPr marL="0" indent="0">
              <a:buNone/>
            </a:pPr>
            <a:r>
              <a:rPr lang="en-GB" dirty="0"/>
              <a:t>Managing the bleeding is the priority, which may involve surgery, medications to lower blood pressure, and procedures to reduce pressure in the brain. </a:t>
            </a:r>
          </a:p>
          <a:p>
            <a:pPr marL="0" indent="0">
              <a:buNone/>
            </a:pPr>
            <a:r>
              <a:rPr lang="en-GB" b="1" dirty="0"/>
              <a:t>General Support:</a:t>
            </a:r>
          </a:p>
          <a:p>
            <a:pPr marL="0" indent="0">
              <a:buNone/>
            </a:pPr>
            <a:r>
              <a:rPr lang="en-GB" dirty="0"/>
              <a:t>Airway, breathing, and circulation (ABCs) must be managed, along with vital signs monitoring. Other supportive care includes managing blood pressure, fluid and electrolyte balance, and temperature control</a:t>
            </a:r>
          </a:p>
        </p:txBody>
      </p:sp>
    </p:spTree>
    <p:extLst>
      <p:ext uri="{BB962C8B-B14F-4D97-AF65-F5344CB8AC3E}">
        <p14:creationId xmlns:p14="http://schemas.microsoft.com/office/powerpoint/2010/main" val="200288280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Management</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Long-Term </a:t>
            </a:r>
            <a:r>
              <a:rPr lang="en-GB" b="1" dirty="0"/>
              <a:t>Management:</a:t>
            </a:r>
          </a:p>
          <a:p>
            <a:pPr marL="0" indent="0">
              <a:buNone/>
            </a:pPr>
            <a:r>
              <a:rPr lang="en-GB" b="1" dirty="0" smtClean="0"/>
              <a:t>Rehabilitation</a:t>
            </a:r>
            <a:r>
              <a:rPr lang="en-GB" b="1" dirty="0"/>
              <a:t>:</a:t>
            </a:r>
          </a:p>
          <a:p>
            <a:pPr marL="0" indent="0">
              <a:buNone/>
            </a:pPr>
            <a:r>
              <a:rPr lang="en-GB" dirty="0"/>
              <a:t>    Physical, occupational, and speech therapy are crucial to help regain lost abilities and improve daily functioning. </a:t>
            </a:r>
          </a:p>
          <a:p>
            <a:pPr marL="0" indent="0">
              <a:buNone/>
            </a:pPr>
            <a:r>
              <a:rPr lang="en-GB" b="1" dirty="0" smtClean="0"/>
              <a:t>Medications</a:t>
            </a:r>
            <a:r>
              <a:rPr lang="en-GB" b="1" dirty="0"/>
              <a:t>:</a:t>
            </a:r>
          </a:p>
          <a:p>
            <a:pPr marL="0" indent="0">
              <a:buNone/>
            </a:pPr>
            <a:r>
              <a:rPr lang="en-GB" dirty="0"/>
              <a:t>Anti-platelet agents (like aspirin or </a:t>
            </a:r>
            <a:r>
              <a:rPr lang="en-GB" dirty="0" err="1"/>
              <a:t>clopidogrel</a:t>
            </a:r>
            <a:r>
              <a:rPr lang="en-GB" dirty="0"/>
              <a:t>) or anticoagulants (blood thinners) may be prescribed to prevent future strokes. </a:t>
            </a:r>
          </a:p>
          <a:p>
            <a:pPr marL="0" indent="0">
              <a:buNone/>
            </a:pPr>
            <a:r>
              <a:rPr lang="en-GB" b="1" dirty="0"/>
              <a:t>Addressing Medical Problems:</a:t>
            </a:r>
          </a:p>
          <a:p>
            <a:pPr marL="0" indent="0">
              <a:buNone/>
            </a:pPr>
            <a:r>
              <a:rPr lang="en-GB" dirty="0"/>
              <a:t>Conditions like high blood pressure, high cholesterol, diabetes, or atrial fibrillation need to be managed to reduce the risk of another </a:t>
            </a:r>
            <a:r>
              <a:rPr lang="en-GB" dirty="0" err="1"/>
              <a:t>strok</a:t>
            </a:r>
            <a:endParaRPr lang="en-GB" dirty="0"/>
          </a:p>
        </p:txBody>
      </p:sp>
    </p:spTree>
    <p:extLst>
      <p:ext uri="{BB962C8B-B14F-4D97-AF65-F5344CB8AC3E}">
        <p14:creationId xmlns:p14="http://schemas.microsoft.com/office/powerpoint/2010/main" val="405196046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Complications</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Neurological </a:t>
            </a:r>
            <a:r>
              <a:rPr lang="en-GB" b="1" dirty="0"/>
              <a:t>Complications:</a:t>
            </a:r>
          </a:p>
          <a:p>
            <a:pPr marL="0" indent="0">
              <a:buNone/>
            </a:pPr>
            <a:r>
              <a:rPr lang="en-GB" b="1" dirty="0" smtClean="0"/>
              <a:t> </a:t>
            </a:r>
            <a:r>
              <a:rPr lang="en-GB" b="1" dirty="0"/>
              <a:t>Paralysis or Weakness:</a:t>
            </a:r>
          </a:p>
          <a:p>
            <a:pPr marL="0" indent="0">
              <a:buNone/>
            </a:pPr>
            <a:r>
              <a:rPr lang="en-GB" dirty="0"/>
              <a:t>    Strokes can cause paralysis or weakness on one side of the body, known as hemiplegia or hemiparesis. </a:t>
            </a:r>
          </a:p>
          <a:p>
            <a:pPr marL="0" indent="0">
              <a:buNone/>
            </a:pPr>
            <a:r>
              <a:rPr lang="en-GB" b="1" dirty="0" smtClean="0"/>
              <a:t>Speech </a:t>
            </a:r>
            <a:r>
              <a:rPr lang="en-GB" b="1" dirty="0"/>
              <a:t>and Swallowing Difficulties:</a:t>
            </a:r>
          </a:p>
          <a:p>
            <a:pPr marL="0" indent="0">
              <a:buNone/>
            </a:pPr>
            <a:r>
              <a:rPr lang="en-GB" dirty="0"/>
              <a:t>Aphasia (difficulty speaking or understanding) and dysphagia (difficulty swallowing) can occur due to stroke-related damage to the brain areas controlling speech and swallowing mechanisms. </a:t>
            </a:r>
          </a:p>
          <a:p>
            <a:pPr marL="0" indent="0">
              <a:buNone/>
            </a:pPr>
            <a:r>
              <a:rPr lang="en-GB" b="1" dirty="0"/>
              <a:t>Cognitive Impairment:</a:t>
            </a:r>
          </a:p>
          <a:p>
            <a:pPr marL="0" indent="0">
              <a:buNone/>
            </a:pPr>
            <a:r>
              <a:rPr lang="en-GB" dirty="0"/>
              <a:t>Stroke can lead to memory loss, difficulty with thinking and reasoning, and emotional changes, including depression</a:t>
            </a:r>
          </a:p>
        </p:txBody>
      </p:sp>
    </p:spTree>
    <p:extLst>
      <p:ext uri="{BB962C8B-B14F-4D97-AF65-F5344CB8AC3E}">
        <p14:creationId xmlns:p14="http://schemas.microsoft.com/office/powerpoint/2010/main" val="348772057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Complications</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Vision </a:t>
            </a:r>
            <a:r>
              <a:rPr lang="en-GB" b="1" dirty="0" smtClean="0"/>
              <a:t>Problems</a:t>
            </a:r>
            <a:r>
              <a:rPr lang="en-GB" dirty="0" smtClean="0"/>
              <a:t>: Strokes </a:t>
            </a:r>
            <a:r>
              <a:rPr lang="en-GB" dirty="0"/>
              <a:t>can affect vision, leading to double vision, blurry vision, or vision loss in one or both eyes. </a:t>
            </a:r>
          </a:p>
          <a:p>
            <a:pPr marL="0" indent="0">
              <a:buNone/>
            </a:pPr>
            <a:r>
              <a:rPr lang="en-GB" b="1" dirty="0"/>
              <a:t>Seizures:</a:t>
            </a:r>
          </a:p>
          <a:p>
            <a:pPr marL="0" indent="0">
              <a:buNone/>
            </a:pPr>
            <a:r>
              <a:rPr lang="en-GB" dirty="0"/>
              <a:t>Seizures can occur as a result of brain damage caused by a stroke. </a:t>
            </a:r>
          </a:p>
          <a:p>
            <a:pPr marL="0" indent="0">
              <a:buNone/>
            </a:pPr>
            <a:r>
              <a:rPr lang="en-GB" b="1" dirty="0" smtClean="0"/>
              <a:t>Other </a:t>
            </a:r>
            <a:r>
              <a:rPr lang="en-GB" b="1" dirty="0"/>
              <a:t>Complications:</a:t>
            </a:r>
          </a:p>
          <a:p>
            <a:pPr marL="0" indent="0">
              <a:buNone/>
            </a:pPr>
            <a:r>
              <a:rPr lang="en-GB" b="1" dirty="0" smtClean="0"/>
              <a:t> </a:t>
            </a:r>
            <a:r>
              <a:rPr lang="en-GB" b="1" dirty="0"/>
              <a:t>Pneumonia:</a:t>
            </a:r>
          </a:p>
          <a:p>
            <a:pPr marL="0" indent="0">
              <a:buNone/>
            </a:pPr>
            <a:r>
              <a:rPr lang="en-GB" dirty="0"/>
              <a:t>    Aspiration pneumonia (inhaling food or liquids into the lungs) is a common complication of stroke, especially in individuals with swallowing difficulties. </a:t>
            </a:r>
          </a:p>
          <a:p>
            <a:pPr marL="0" indent="0">
              <a:buNone/>
            </a:pPr>
            <a:r>
              <a:rPr lang="en-GB" b="1" dirty="0" smtClean="0"/>
              <a:t>Urinary </a:t>
            </a:r>
            <a:r>
              <a:rPr lang="en-GB" b="1" dirty="0"/>
              <a:t>Tract Infections (UTIs):</a:t>
            </a:r>
          </a:p>
          <a:p>
            <a:pPr marL="0" indent="0">
              <a:buNone/>
            </a:pPr>
            <a:r>
              <a:rPr lang="en-GB" dirty="0"/>
              <a:t>Urinary incontinence and UTIs can occur due to impaired bladder control or the use of catheters. </a:t>
            </a:r>
          </a:p>
          <a:p>
            <a:pPr marL="0" indent="0">
              <a:buNone/>
            </a:pPr>
            <a:r>
              <a:rPr lang="en-GB" b="1" dirty="0"/>
              <a:t>Depression:</a:t>
            </a:r>
          </a:p>
          <a:p>
            <a:pPr marL="0" indent="0">
              <a:buNone/>
            </a:pPr>
            <a:r>
              <a:rPr lang="en-GB" dirty="0"/>
              <a:t>Clinical depression is common after a stroke, possibly due to the physical and emotional changes that occur.</a:t>
            </a:r>
          </a:p>
        </p:txBody>
      </p:sp>
    </p:spTree>
    <p:extLst>
      <p:ext uri="{BB962C8B-B14F-4D97-AF65-F5344CB8AC3E}">
        <p14:creationId xmlns:p14="http://schemas.microsoft.com/office/powerpoint/2010/main" val="190023323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Complications</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Pressure Ulcers:</a:t>
            </a:r>
          </a:p>
          <a:p>
            <a:pPr marL="0" indent="0">
              <a:buNone/>
            </a:pPr>
            <a:r>
              <a:rPr lang="en-GB" dirty="0"/>
              <a:t>Stroke survivors may experience pressure ulcers due to limited mobility and inability to change position frequently. </a:t>
            </a:r>
          </a:p>
          <a:p>
            <a:pPr marL="0" indent="0">
              <a:buNone/>
            </a:pPr>
            <a:r>
              <a:rPr lang="en-GB" b="1" dirty="0"/>
              <a:t>Limb Contractures:</a:t>
            </a:r>
          </a:p>
          <a:p>
            <a:pPr marL="0" indent="0">
              <a:buNone/>
            </a:pPr>
            <a:r>
              <a:rPr lang="en-GB" dirty="0"/>
              <a:t>Muscle shortening and stiffening can occur in the limbs due to prolonged inactivity or lack of movement. </a:t>
            </a:r>
          </a:p>
          <a:p>
            <a:pPr marL="0" indent="0">
              <a:buNone/>
            </a:pPr>
            <a:r>
              <a:rPr lang="en-GB" b="1" dirty="0"/>
              <a:t>Shoulder Pain:</a:t>
            </a:r>
          </a:p>
          <a:p>
            <a:pPr marL="0" indent="0">
              <a:buNone/>
            </a:pPr>
            <a:r>
              <a:rPr lang="en-GB" dirty="0"/>
              <a:t>Weakness or paralysis of the arm can lead to shoulder pain due to the lack of support for the arm. </a:t>
            </a:r>
          </a:p>
          <a:p>
            <a:pPr marL="0" indent="0">
              <a:buNone/>
            </a:pPr>
            <a:r>
              <a:rPr lang="en-GB" b="1" dirty="0"/>
              <a:t>Cardiovascular Complications:</a:t>
            </a:r>
          </a:p>
          <a:p>
            <a:pPr marL="0" indent="0">
              <a:buNone/>
            </a:pPr>
            <a:r>
              <a:rPr lang="en-GB" dirty="0"/>
              <a:t>Stroke can increase the risk of heart attack, heart failure, and other cardiovascular events. </a:t>
            </a:r>
          </a:p>
          <a:p>
            <a:pPr marL="0" indent="0">
              <a:buNone/>
            </a:pPr>
            <a:r>
              <a:rPr lang="en-GB" b="1" dirty="0"/>
              <a:t>DVT and Pulmonary Embolism:</a:t>
            </a:r>
          </a:p>
          <a:p>
            <a:pPr marL="0" indent="0">
              <a:buNone/>
            </a:pPr>
            <a:r>
              <a:rPr lang="en-GB" dirty="0"/>
              <a:t>Deep vein thrombosis (blood clots in the legs) and pulmonary embolism (blood clot in the lungs) can occur in stroke patients due to immobility.</a:t>
            </a:r>
          </a:p>
        </p:txBody>
      </p:sp>
    </p:spTree>
    <p:extLst>
      <p:ext uri="{BB962C8B-B14F-4D97-AF65-F5344CB8AC3E}">
        <p14:creationId xmlns:p14="http://schemas.microsoft.com/office/powerpoint/2010/main" val="367626182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PREVENTION AND CONTROL</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1</a:t>
            </a:r>
            <a:r>
              <a:rPr lang="en-GB" b="1" dirty="0"/>
              <a:t>. Lifestyle Modifications:</a:t>
            </a:r>
          </a:p>
          <a:p>
            <a:pPr marL="0" indent="0">
              <a:buNone/>
            </a:pPr>
            <a:r>
              <a:rPr lang="en-GB" b="1" dirty="0" smtClean="0"/>
              <a:t>Healthy </a:t>
            </a:r>
            <a:r>
              <a:rPr lang="en-GB" b="1" dirty="0"/>
              <a:t>Diet: </a:t>
            </a:r>
            <a:r>
              <a:rPr lang="en-GB" dirty="0"/>
              <a:t>Prioritize fruits, vegetables, and whole grains. Limit saturated and trans fats, cholesterol, and sodium intake. Consider including foods rich in omega-3 fatty acids like salmon and walnuts. </a:t>
            </a:r>
          </a:p>
          <a:p>
            <a:pPr marL="0" indent="0">
              <a:buNone/>
            </a:pPr>
            <a:r>
              <a:rPr lang="en-GB" b="1" dirty="0" smtClean="0"/>
              <a:t>Regular </a:t>
            </a:r>
            <a:r>
              <a:rPr lang="en-GB" b="1" dirty="0"/>
              <a:t>Physical Activity: </a:t>
            </a:r>
            <a:r>
              <a:rPr lang="en-GB" dirty="0"/>
              <a:t>Aim for at least 30-60 minutes of moderate-intensity exercise most days of the week. </a:t>
            </a:r>
          </a:p>
          <a:p>
            <a:pPr marL="0" indent="0">
              <a:buNone/>
            </a:pPr>
            <a:r>
              <a:rPr lang="en-GB" b="1" dirty="0"/>
              <a:t>Weight Management: </a:t>
            </a:r>
            <a:r>
              <a:rPr lang="en-GB" dirty="0"/>
              <a:t>Maintain a healthy weight to reduce the risk of high blood pressure, diabetes, and other conditions. </a:t>
            </a:r>
          </a:p>
          <a:p>
            <a:pPr marL="0" indent="0">
              <a:buNone/>
            </a:pPr>
            <a:r>
              <a:rPr lang="en-GB" b="1" dirty="0"/>
              <a:t>Smoking Cessation: </a:t>
            </a:r>
            <a:r>
              <a:rPr lang="en-GB" dirty="0"/>
              <a:t>Quitting smoking significantly reduces stroke risk. </a:t>
            </a:r>
          </a:p>
          <a:p>
            <a:pPr marL="0" indent="0">
              <a:buNone/>
            </a:pPr>
            <a:r>
              <a:rPr lang="en-GB" b="1" dirty="0"/>
              <a:t>Moderate Alcohol Consumption: </a:t>
            </a:r>
            <a:r>
              <a:rPr lang="en-GB" dirty="0"/>
              <a:t>Limit alcohol intake to prevent high blood pressure. </a:t>
            </a:r>
          </a:p>
          <a:p>
            <a:pPr marL="0" indent="0">
              <a:buNone/>
            </a:pPr>
            <a:r>
              <a:rPr lang="en-GB" b="1" dirty="0"/>
              <a:t>Stress Management: </a:t>
            </a:r>
            <a:r>
              <a:rPr lang="en-GB" dirty="0"/>
              <a:t>Find healthy ways to manage stress, such as exercise, relaxation techniques, and mindfulness</a:t>
            </a:r>
          </a:p>
        </p:txBody>
      </p:sp>
    </p:spTree>
    <p:extLst>
      <p:ext uri="{BB962C8B-B14F-4D97-AF65-F5344CB8AC3E}">
        <p14:creationId xmlns:p14="http://schemas.microsoft.com/office/powerpoint/2010/main" val="208674818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PREVENTION AND CONTROL</a:t>
            </a:r>
          </a:p>
        </p:txBody>
      </p:sp>
      <p:sp>
        <p:nvSpPr>
          <p:cNvPr id="3" name="Content Placeholder 2"/>
          <p:cNvSpPr>
            <a:spLocks noGrp="1"/>
          </p:cNvSpPr>
          <p:nvPr>
            <p:ph idx="1"/>
          </p:nvPr>
        </p:nvSpPr>
        <p:spPr/>
        <p:txBody>
          <a:bodyPr>
            <a:normAutofit/>
          </a:bodyPr>
          <a:lstStyle/>
          <a:p>
            <a:pPr marL="0" indent="0">
              <a:buNone/>
            </a:pPr>
            <a:r>
              <a:rPr lang="en-GB" b="1" dirty="0" smtClean="0"/>
              <a:t>2</a:t>
            </a:r>
            <a:r>
              <a:rPr lang="en-GB" b="1" dirty="0"/>
              <a:t>. Managing Underlying Conditions:</a:t>
            </a:r>
          </a:p>
          <a:p>
            <a:pPr marL="0" indent="0">
              <a:buNone/>
            </a:pPr>
            <a:r>
              <a:rPr lang="en-GB" b="1" dirty="0" smtClean="0"/>
              <a:t> </a:t>
            </a:r>
            <a:r>
              <a:rPr lang="en-GB" b="1" dirty="0"/>
              <a:t>High Blood Pressure: </a:t>
            </a:r>
            <a:r>
              <a:rPr lang="en-GB" dirty="0"/>
              <a:t>Control high blood pressure through medication and lifestyle changes. </a:t>
            </a:r>
          </a:p>
          <a:p>
            <a:pPr marL="0" indent="0">
              <a:buNone/>
            </a:pPr>
            <a:r>
              <a:rPr lang="en-GB" b="1" dirty="0" smtClean="0"/>
              <a:t>Diabetes</a:t>
            </a:r>
            <a:r>
              <a:rPr lang="en-GB" b="1" dirty="0"/>
              <a:t>: </a:t>
            </a:r>
            <a:r>
              <a:rPr lang="en-GB" dirty="0"/>
              <a:t>Manage diabetes with diet, exercise, and medication. </a:t>
            </a:r>
          </a:p>
          <a:p>
            <a:pPr marL="0" indent="0">
              <a:buNone/>
            </a:pPr>
            <a:r>
              <a:rPr lang="en-GB" b="1" dirty="0"/>
              <a:t>High Cholesterol: </a:t>
            </a:r>
            <a:r>
              <a:rPr lang="en-GB" dirty="0"/>
              <a:t>Control cholesterol levels through diet, exercise, and medication. </a:t>
            </a:r>
          </a:p>
          <a:p>
            <a:pPr marL="0" indent="0">
              <a:buNone/>
            </a:pPr>
            <a:r>
              <a:rPr lang="en-GB" b="1" dirty="0"/>
              <a:t>Obstructive Sleep </a:t>
            </a:r>
            <a:r>
              <a:rPr lang="en-GB" b="1" dirty="0" err="1"/>
              <a:t>Apnea</a:t>
            </a:r>
            <a:r>
              <a:rPr lang="en-GB" b="1" dirty="0"/>
              <a:t> (OSA): </a:t>
            </a:r>
            <a:r>
              <a:rPr lang="en-GB" dirty="0"/>
              <a:t>Treat OSA, as it can increase the risk of cardiovascular disease</a:t>
            </a:r>
          </a:p>
        </p:txBody>
      </p:sp>
    </p:spTree>
    <p:extLst>
      <p:ext uri="{BB962C8B-B14F-4D97-AF65-F5344CB8AC3E}">
        <p14:creationId xmlns:p14="http://schemas.microsoft.com/office/powerpoint/2010/main" val="401502259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PREVENTION AND CONTROL</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3</a:t>
            </a:r>
            <a:r>
              <a:rPr lang="en-GB" b="1" dirty="0"/>
              <a:t>. Regular Check-ups:</a:t>
            </a:r>
          </a:p>
          <a:p>
            <a:pPr marL="0" indent="0">
              <a:buNone/>
            </a:pPr>
            <a:r>
              <a:rPr lang="en-GB" dirty="0" smtClean="0"/>
              <a:t> </a:t>
            </a:r>
            <a:r>
              <a:rPr lang="en-GB" dirty="0"/>
              <a:t>Monitoring Blood Pressure, Cholesterol, and Blood Sugar: Regularly check these levels to identify and manage risk factors.</a:t>
            </a:r>
          </a:p>
          <a:p>
            <a:pPr marL="0" indent="0">
              <a:buNone/>
            </a:pPr>
            <a:r>
              <a:rPr lang="en-GB" dirty="0"/>
              <a:t>    </a:t>
            </a:r>
            <a:r>
              <a:rPr lang="en-GB" b="1" dirty="0"/>
              <a:t>Annual Check-ups: </a:t>
            </a:r>
            <a:r>
              <a:rPr lang="en-GB" dirty="0"/>
              <a:t>See a healthcare provider for regular check-ups and screenings. </a:t>
            </a:r>
          </a:p>
          <a:p>
            <a:pPr marL="0" indent="0">
              <a:buNone/>
            </a:pPr>
            <a:r>
              <a:rPr lang="en-GB" b="1" dirty="0" smtClean="0"/>
              <a:t>4</a:t>
            </a:r>
            <a:r>
              <a:rPr lang="en-GB" b="1" dirty="0"/>
              <a:t>. Early Intervention:</a:t>
            </a:r>
          </a:p>
          <a:p>
            <a:pPr marL="0" indent="0">
              <a:buNone/>
            </a:pPr>
            <a:r>
              <a:rPr lang="en-GB" dirty="0" smtClean="0"/>
              <a:t> </a:t>
            </a:r>
            <a:r>
              <a:rPr lang="en-GB" b="1" dirty="0"/>
              <a:t>Recognize Stroke Symptoms:</a:t>
            </a:r>
          </a:p>
          <a:p>
            <a:pPr marL="0" indent="0">
              <a:buNone/>
            </a:pPr>
            <a:r>
              <a:rPr lang="en-GB" dirty="0"/>
              <a:t>    Be aware of the symptoms of stroke, such as sudden numbness or weakness, difficulty speaking, and vision problems.</a:t>
            </a:r>
          </a:p>
          <a:p>
            <a:pPr marL="0" indent="0">
              <a:buNone/>
            </a:pPr>
            <a:r>
              <a:rPr lang="en-GB" dirty="0"/>
              <a:t>    </a:t>
            </a:r>
            <a:r>
              <a:rPr lang="en-GB" b="1" dirty="0"/>
              <a:t>Seek Immediate Medical Attention:</a:t>
            </a:r>
          </a:p>
          <a:p>
            <a:pPr marL="0" indent="0">
              <a:buNone/>
            </a:pPr>
            <a:r>
              <a:rPr lang="en-GB" dirty="0"/>
              <a:t>    If you or someone you know is experiencing stroke symptoms, call 911 or go to the nearest emergency room</a:t>
            </a:r>
          </a:p>
        </p:txBody>
      </p:sp>
    </p:spTree>
    <p:extLst>
      <p:ext uri="{BB962C8B-B14F-4D97-AF65-F5344CB8AC3E}">
        <p14:creationId xmlns:p14="http://schemas.microsoft.com/office/powerpoint/2010/main" val="85290490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ANEURYSMS</a:t>
            </a:r>
            <a:endParaRPr lang="en-GB" dirty="0"/>
          </a:p>
        </p:txBody>
      </p:sp>
      <p:sp>
        <p:nvSpPr>
          <p:cNvPr id="3" name="Content Placeholder 2"/>
          <p:cNvSpPr>
            <a:spLocks noGrp="1"/>
          </p:cNvSpPr>
          <p:nvPr>
            <p:ph idx="1"/>
          </p:nvPr>
        </p:nvSpPr>
        <p:spPr/>
        <p:txBody>
          <a:bodyPr/>
          <a:lstStyle/>
          <a:p>
            <a:pPr marL="0" indent="0">
              <a:buNone/>
            </a:pPr>
            <a:r>
              <a:rPr lang="en-GB" dirty="0"/>
              <a:t>An aneurysm is a bulge or ballooning in the wall of a blood vessel, typically an artery. </a:t>
            </a:r>
            <a:endParaRPr lang="en-GB" dirty="0" smtClean="0"/>
          </a:p>
          <a:p>
            <a:pPr marL="0" indent="0">
              <a:buNone/>
            </a:pPr>
            <a:r>
              <a:rPr lang="en-GB" dirty="0" smtClean="0"/>
              <a:t>This </a:t>
            </a:r>
            <a:r>
              <a:rPr lang="en-GB" dirty="0"/>
              <a:t>weakening can lead to a rupture, causing internal bleeding, and depending on the location, can be life-threatening. </a:t>
            </a:r>
            <a:endParaRPr lang="en-GB" dirty="0" smtClean="0"/>
          </a:p>
          <a:p>
            <a:pPr marL="0" indent="0">
              <a:buNone/>
            </a:pPr>
            <a:r>
              <a:rPr lang="en-GB" dirty="0" smtClean="0"/>
              <a:t>Aneurysms </a:t>
            </a:r>
            <a:r>
              <a:rPr lang="en-GB" dirty="0"/>
              <a:t>can occur in various locations, but are common in the brain and aorta</a:t>
            </a:r>
          </a:p>
        </p:txBody>
      </p:sp>
    </p:spTree>
    <p:extLst>
      <p:ext uri="{BB962C8B-B14F-4D97-AF65-F5344CB8AC3E}">
        <p14:creationId xmlns:p14="http://schemas.microsoft.com/office/powerpoint/2010/main" val="582273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Family history</a:t>
            </a:r>
          </a:p>
          <a:p>
            <a:pPr marL="0" indent="0">
              <a:buNone/>
            </a:pPr>
            <a:r>
              <a:rPr lang="en-GB" dirty="0" smtClean="0"/>
              <a:t>Ask the patient if there is any family history of neurological disorders:</a:t>
            </a:r>
          </a:p>
          <a:p>
            <a:pPr marL="0" indent="0">
              <a:buNone/>
            </a:pPr>
            <a:r>
              <a:rPr lang="en-GB" dirty="0" smtClean="0"/>
              <a:t> “Do any of your parents or siblings have any neurological problems?”</a:t>
            </a:r>
          </a:p>
          <a:p>
            <a:pPr marL="0" indent="0">
              <a:buNone/>
            </a:pPr>
            <a:r>
              <a:rPr lang="en-GB" dirty="0" smtClean="0"/>
              <a:t>Clarify at what age the neurological disease developed (disease developing at a younger age is more likely to be associated with genetic factors):</a:t>
            </a:r>
          </a:p>
          <a:p>
            <a:pPr marL="0" indent="0">
              <a:buNone/>
            </a:pPr>
            <a:r>
              <a:rPr lang="en-GB" dirty="0" smtClean="0"/>
              <a:t>“At what age did you first start experiencing symptoms of this condition?”</a:t>
            </a:r>
          </a:p>
          <a:p>
            <a:pPr marL="0" indent="0">
              <a:buNone/>
            </a:pPr>
            <a:r>
              <a:rPr lang="en-GB" dirty="0" smtClean="0"/>
              <a:t>“Have any of your close family members experienced similar symptoms, and if so, at what age did they develop them?”</a:t>
            </a:r>
          </a:p>
          <a:p>
            <a:pPr marL="0" indent="0">
              <a:buNone/>
            </a:pPr>
            <a:r>
              <a:rPr lang="en-GB" dirty="0" smtClean="0"/>
              <a:t>If one of the patient’s close relatives is deceased, sensitively determine the age at which they died and the cause of death:</a:t>
            </a:r>
          </a:p>
          <a:p>
            <a:pPr marL="0" indent="0">
              <a:buNone/>
            </a:pPr>
            <a:r>
              <a:rPr lang="en-GB" dirty="0" smtClean="0"/>
              <a:t> “I’m really sorry to hear that. Do you mind me asking how old your dad was when he died?”</a:t>
            </a:r>
          </a:p>
          <a:p>
            <a:pPr marL="0" indent="0">
              <a:buNone/>
            </a:pPr>
            <a:r>
              <a:rPr lang="en-GB" dirty="0" smtClean="0"/>
              <a:t>“Do you remember what medical condition was felt to have caused his death?</a:t>
            </a:r>
            <a:endParaRPr lang="en-GB" dirty="0"/>
          </a:p>
        </p:txBody>
      </p:sp>
    </p:spTree>
    <p:extLst>
      <p:ext uri="{BB962C8B-B14F-4D97-AF65-F5344CB8AC3E}">
        <p14:creationId xmlns:p14="http://schemas.microsoft.com/office/powerpoint/2010/main" val="240739886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CLASSIFICATION</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Shape</a:t>
            </a:r>
            <a:r>
              <a:rPr lang="en-GB" b="1" dirty="0"/>
              <a:t>:</a:t>
            </a:r>
          </a:p>
          <a:p>
            <a:pPr marL="0" indent="0">
              <a:buNone/>
            </a:pPr>
            <a:r>
              <a:rPr lang="en-GB" b="1" dirty="0" smtClean="0"/>
              <a:t>Fusiform</a:t>
            </a:r>
            <a:r>
              <a:rPr lang="en-GB" b="1" dirty="0"/>
              <a:t>: </a:t>
            </a:r>
            <a:r>
              <a:rPr lang="en-GB" dirty="0"/>
              <a:t>Bulges on all sides of the artery, creating a wider, cylindrical shape.</a:t>
            </a:r>
          </a:p>
          <a:p>
            <a:pPr marL="0" indent="0">
              <a:buNone/>
            </a:pPr>
            <a:r>
              <a:rPr lang="en-GB" b="1" dirty="0" err="1" smtClean="0"/>
              <a:t>Saccular</a:t>
            </a:r>
            <a:r>
              <a:rPr lang="en-GB" b="1" dirty="0"/>
              <a:t>: </a:t>
            </a:r>
            <a:r>
              <a:rPr lang="en-GB" dirty="0"/>
              <a:t>Bulges on only one side of the artery, resembling a sac or berry. </a:t>
            </a:r>
          </a:p>
          <a:p>
            <a:pPr marL="0" indent="0">
              <a:buNone/>
            </a:pPr>
            <a:r>
              <a:rPr lang="en-GB" b="1" dirty="0" smtClean="0"/>
              <a:t>Cause</a:t>
            </a:r>
            <a:r>
              <a:rPr lang="en-GB" b="1" dirty="0"/>
              <a:t>:</a:t>
            </a:r>
          </a:p>
          <a:p>
            <a:pPr marL="0" indent="0">
              <a:buNone/>
            </a:pPr>
            <a:r>
              <a:rPr lang="en-GB" b="1" dirty="0" err="1" smtClean="0"/>
              <a:t>Mycotic</a:t>
            </a:r>
            <a:r>
              <a:rPr lang="en-GB" b="1" dirty="0"/>
              <a:t>:</a:t>
            </a:r>
          </a:p>
          <a:p>
            <a:pPr marL="0" indent="0">
              <a:buNone/>
            </a:pPr>
            <a:r>
              <a:rPr lang="en-GB" dirty="0"/>
              <a:t>    Caused by an infection that weakens the artery wall, often related to heart valve infections. </a:t>
            </a:r>
          </a:p>
          <a:p>
            <a:pPr marL="0" indent="0">
              <a:buNone/>
            </a:pPr>
            <a:r>
              <a:rPr lang="en-GB" b="1" dirty="0" err="1" smtClean="0"/>
              <a:t>Pseudoaneurysm</a:t>
            </a:r>
            <a:r>
              <a:rPr lang="en-GB" b="1" dirty="0"/>
              <a:t>:</a:t>
            </a:r>
          </a:p>
          <a:p>
            <a:pPr marL="0" indent="0">
              <a:buNone/>
            </a:pPr>
            <a:r>
              <a:rPr lang="en-GB" dirty="0"/>
              <a:t>Also called a false aneurysm, it's a localized bulge in the outer layer of the artery, often due to injury or trauma</a:t>
            </a:r>
          </a:p>
        </p:txBody>
      </p:sp>
    </p:spTree>
    <p:extLst>
      <p:ext uri="{BB962C8B-B14F-4D97-AF65-F5344CB8AC3E}">
        <p14:creationId xmlns:p14="http://schemas.microsoft.com/office/powerpoint/2010/main" val="112104480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CLASSIFICATION</a:t>
            </a:r>
          </a:p>
        </p:txBody>
      </p:sp>
      <p:sp>
        <p:nvSpPr>
          <p:cNvPr id="3" name="Content Placeholder 2"/>
          <p:cNvSpPr>
            <a:spLocks noGrp="1"/>
          </p:cNvSpPr>
          <p:nvPr>
            <p:ph idx="1"/>
          </p:nvPr>
        </p:nvSpPr>
        <p:spPr/>
        <p:txBody>
          <a:bodyPr>
            <a:normAutofit/>
          </a:bodyPr>
          <a:lstStyle/>
          <a:p>
            <a:pPr marL="0" indent="0">
              <a:buNone/>
            </a:pPr>
            <a:r>
              <a:rPr lang="en-GB" b="1" dirty="0" smtClean="0"/>
              <a:t>Location</a:t>
            </a:r>
            <a:r>
              <a:rPr lang="en-GB" b="1" dirty="0"/>
              <a:t>:</a:t>
            </a:r>
          </a:p>
          <a:p>
            <a:pPr marL="0" indent="0">
              <a:buNone/>
            </a:pPr>
            <a:r>
              <a:rPr lang="en-GB" b="1" dirty="0" smtClean="0"/>
              <a:t>Cerebral</a:t>
            </a:r>
            <a:r>
              <a:rPr lang="en-GB" b="1" dirty="0"/>
              <a:t>: </a:t>
            </a:r>
            <a:r>
              <a:rPr lang="en-GB" dirty="0"/>
              <a:t>Affecting the brain, specifically the blood vessels in the brain.</a:t>
            </a:r>
          </a:p>
          <a:p>
            <a:pPr marL="0" indent="0">
              <a:buNone/>
            </a:pPr>
            <a:r>
              <a:rPr lang="en-GB" dirty="0"/>
              <a:t>    </a:t>
            </a:r>
            <a:r>
              <a:rPr lang="en-GB" b="1" dirty="0"/>
              <a:t>Aortic: </a:t>
            </a:r>
            <a:r>
              <a:rPr lang="en-GB" dirty="0"/>
              <a:t>Affecting the aorta, the main artery leaving the heart.</a:t>
            </a:r>
          </a:p>
          <a:p>
            <a:pPr marL="0" indent="0">
              <a:buNone/>
            </a:pPr>
            <a:r>
              <a:rPr lang="en-GB" dirty="0"/>
              <a:t>    </a:t>
            </a:r>
            <a:r>
              <a:rPr lang="en-GB" b="1" dirty="0"/>
              <a:t>Thoracic: </a:t>
            </a:r>
            <a:r>
              <a:rPr lang="en-GB" dirty="0"/>
              <a:t>Affecting the aorta in the chest.</a:t>
            </a:r>
          </a:p>
          <a:p>
            <a:pPr marL="0" indent="0">
              <a:buNone/>
            </a:pPr>
            <a:r>
              <a:rPr lang="en-GB" dirty="0"/>
              <a:t>    </a:t>
            </a:r>
            <a:r>
              <a:rPr lang="en-GB" b="1" dirty="0"/>
              <a:t>Abdominal: </a:t>
            </a:r>
            <a:r>
              <a:rPr lang="en-GB" dirty="0"/>
              <a:t>Affecting the aorta in the abdomen.</a:t>
            </a:r>
          </a:p>
          <a:p>
            <a:pPr marL="0" indent="0">
              <a:buNone/>
            </a:pPr>
            <a:r>
              <a:rPr lang="en-GB" dirty="0"/>
              <a:t>    </a:t>
            </a:r>
            <a:r>
              <a:rPr lang="en-GB" b="1" dirty="0" err="1"/>
              <a:t>Thoracoabdominal</a:t>
            </a:r>
            <a:r>
              <a:rPr lang="en-GB" b="1" dirty="0"/>
              <a:t>: </a:t>
            </a:r>
            <a:r>
              <a:rPr lang="en-GB" dirty="0"/>
              <a:t>Affecting both the thoracic and abdominal aorta. </a:t>
            </a:r>
          </a:p>
          <a:p>
            <a:pPr marL="0" indent="0">
              <a:buNone/>
            </a:pPr>
            <a:endParaRPr lang="en-GB" dirty="0"/>
          </a:p>
        </p:txBody>
      </p:sp>
    </p:spTree>
    <p:extLst>
      <p:ext uri="{BB962C8B-B14F-4D97-AF65-F5344CB8AC3E}">
        <p14:creationId xmlns:p14="http://schemas.microsoft.com/office/powerpoint/2010/main" val="54837003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CLASSIFICATION</a:t>
            </a:r>
          </a:p>
        </p:txBody>
      </p:sp>
      <p:sp>
        <p:nvSpPr>
          <p:cNvPr id="3" name="Content Placeholder 2"/>
          <p:cNvSpPr>
            <a:spLocks noGrp="1"/>
          </p:cNvSpPr>
          <p:nvPr>
            <p:ph idx="1"/>
          </p:nvPr>
        </p:nvSpPr>
        <p:spPr/>
        <p:txBody>
          <a:bodyPr>
            <a:normAutofit lnSpcReduction="10000"/>
          </a:bodyPr>
          <a:lstStyle/>
          <a:p>
            <a:pPr marL="0" indent="0">
              <a:buNone/>
            </a:pPr>
            <a:r>
              <a:rPr lang="en-GB" b="1" dirty="0"/>
              <a:t>Other Classifications:</a:t>
            </a:r>
          </a:p>
          <a:p>
            <a:pPr marL="0" indent="0">
              <a:buNone/>
            </a:pPr>
            <a:r>
              <a:rPr lang="en-GB" b="1" dirty="0" smtClean="0"/>
              <a:t>Raymond-Roy </a:t>
            </a:r>
            <a:r>
              <a:rPr lang="en-GB" b="1" dirty="0"/>
              <a:t>Occlusion Classification (RROC):</a:t>
            </a:r>
          </a:p>
          <a:p>
            <a:pPr marL="0" indent="0">
              <a:buNone/>
            </a:pPr>
            <a:r>
              <a:rPr lang="en-GB" dirty="0"/>
              <a:t>    A scheme used to grade the occlusion of </a:t>
            </a:r>
            <a:r>
              <a:rPr lang="en-GB" dirty="0" err="1"/>
              <a:t>endovascularly</a:t>
            </a:r>
            <a:r>
              <a:rPr lang="en-GB" dirty="0"/>
              <a:t> treated intracranial aneurysms. </a:t>
            </a:r>
            <a:endParaRPr lang="en-GB" dirty="0" smtClean="0"/>
          </a:p>
          <a:p>
            <a:pPr marL="0" indent="0">
              <a:buNone/>
            </a:pPr>
            <a:r>
              <a:rPr lang="en-GB" b="1" dirty="0" smtClean="0"/>
              <a:t>Crawford </a:t>
            </a:r>
            <a:r>
              <a:rPr lang="en-GB" b="1" dirty="0"/>
              <a:t>Classification:</a:t>
            </a:r>
          </a:p>
          <a:p>
            <a:pPr marL="0" indent="0">
              <a:buNone/>
            </a:pPr>
            <a:r>
              <a:rPr lang="en-GB" dirty="0"/>
              <a:t>Used to classify </a:t>
            </a:r>
            <a:r>
              <a:rPr lang="en-GB" dirty="0" err="1"/>
              <a:t>thoracoabdominal</a:t>
            </a:r>
            <a:r>
              <a:rPr lang="en-GB" dirty="0"/>
              <a:t> aneurysms, based on the extent and involvement of the aorta. </a:t>
            </a:r>
          </a:p>
          <a:p>
            <a:pPr marL="0" indent="0">
              <a:buNone/>
            </a:pPr>
            <a:r>
              <a:rPr lang="en-GB" b="1" dirty="0"/>
              <a:t>Size:</a:t>
            </a:r>
          </a:p>
          <a:p>
            <a:pPr marL="0" indent="0">
              <a:buNone/>
            </a:pPr>
            <a:r>
              <a:rPr lang="en-GB" dirty="0"/>
              <a:t>Aneurysms are also classified by their size, with categories like small, medium, large, and giant,</a:t>
            </a:r>
          </a:p>
          <a:p>
            <a:pPr marL="0" indent="0">
              <a:buNone/>
            </a:pPr>
            <a:endParaRPr lang="en-GB" dirty="0"/>
          </a:p>
        </p:txBody>
      </p:sp>
    </p:spTree>
    <p:extLst>
      <p:ext uri="{BB962C8B-B14F-4D97-AF65-F5344CB8AC3E}">
        <p14:creationId xmlns:p14="http://schemas.microsoft.com/office/powerpoint/2010/main" val="166839962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ETIOLOGY</a:t>
            </a:r>
            <a:endParaRPr lang="en-GB" dirty="0"/>
          </a:p>
        </p:txBody>
      </p:sp>
      <p:sp>
        <p:nvSpPr>
          <p:cNvPr id="3" name="Content Placeholder 2"/>
          <p:cNvSpPr>
            <a:spLocks noGrp="1"/>
          </p:cNvSpPr>
          <p:nvPr>
            <p:ph idx="1"/>
          </p:nvPr>
        </p:nvSpPr>
        <p:spPr/>
        <p:txBody>
          <a:bodyPr/>
          <a:lstStyle/>
          <a:p>
            <a:pPr marL="0" indent="0">
              <a:buNone/>
            </a:pPr>
            <a:r>
              <a:rPr lang="en-GB" dirty="0"/>
              <a:t>Aneurysms, which are bulges in the walls of blood vessels, can result from various factors, including atherosclerosis, high blood pressure, and weakened blood vessel walls. </a:t>
            </a:r>
            <a:endParaRPr lang="en-GB" dirty="0" smtClean="0"/>
          </a:p>
          <a:p>
            <a:pPr marL="0" indent="0">
              <a:buNone/>
            </a:pPr>
            <a:r>
              <a:rPr lang="en-GB" dirty="0" smtClean="0"/>
              <a:t>These </a:t>
            </a:r>
            <a:r>
              <a:rPr lang="en-GB" dirty="0"/>
              <a:t>bulges can occur in different parts of the body, including the aorta and brain, and are often associated with conditions like smoking, high cholesterol, and certain genetic conditions</a:t>
            </a:r>
          </a:p>
        </p:txBody>
      </p:sp>
    </p:spTree>
    <p:extLst>
      <p:ext uri="{BB962C8B-B14F-4D97-AF65-F5344CB8AC3E}">
        <p14:creationId xmlns:p14="http://schemas.microsoft.com/office/powerpoint/2010/main" val="217241209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ETIOLOGY</a:t>
            </a:r>
          </a:p>
        </p:txBody>
      </p:sp>
      <p:sp>
        <p:nvSpPr>
          <p:cNvPr id="3" name="Content Placeholder 2"/>
          <p:cNvSpPr>
            <a:spLocks noGrp="1"/>
          </p:cNvSpPr>
          <p:nvPr>
            <p:ph idx="1"/>
          </p:nvPr>
        </p:nvSpPr>
        <p:spPr/>
        <p:txBody>
          <a:bodyPr/>
          <a:lstStyle/>
          <a:p>
            <a:pPr marL="0" indent="0">
              <a:buNone/>
            </a:pPr>
            <a:r>
              <a:rPr lang="en-GB" b="1" dirty="0"/>
              <a:t>1. Atherosclerosis: </a:t>
            </a:r>
            <a:r>
              <a:rPr lang="en-GB" dirty="0"/>
              <a:t>This condition, characterized by the </a:t>
            </a:r>
            <a:r>
              <a:rPr lang="en-GB" dirty="0" err="1"/>
              <a:t>buildup</a:t>
            </a:r>
            <a:r>
              <a:rPr lang="en-GB" dirty="0"/>
              <a:t> of plaque in artery walls, can weaken the vessel walls and make them more susceptible to aneurysms. </a:t>
            </a:r>
          </a:p>
          <a:p>
            <a:pPr marL="0" indent="0">
              <a:buNone/>
            </a:pPr>
            <a:r>
              <a:rPr lang="en-GB" b="1" dirty="0"/>
              <a:t>2. High Blood Pressure: </a:t>
            </a:r>
            <a:r>
              <a:rPr lang="en-GB" dirty="0"/>
              <a:t>Elevated blood pressure can put excessive strain on artery walls, potentially leading to weakening and the formation of aneurysms. </a:t>
            </a:r>
          </a:p>
          <a:p>
            <a:pPr marL="0" indent="0">
              <a:buNone/>
            </a:pPr>
            <a:r>
              <a:rPr lang="en-GB" b="1" dirty="0"/>
              <a:t>3. Weakened Blood Vessel Walls: </a:t>
            </a:r>
            <a:r>
              <a:rPr lang="en-GB" dirty="0"/>
              <a:t>Certain genetic conditions or diseases can make the walls of blood vessels thinner and weaker, increasing the risk of aneurysms</a:t>
            </a:r>
          </a:p>
        </p:txBody>
      </p:sp>
    </p:spTree>
    <p:extLst>
      <p:ext uri="{BB962C8B-B14F-4D97-AF65-F5344CB8AC3E}">
        <p14:creationId xmlns:p14="http://schemas.microsoft.com/office/powerpoint/2010/main" val="50746576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Predisposing factors</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a:t>Smoking:</a:t>
            </a:r>
          </a:p>
          <a:p>
            <a:pPr marL="0" indent="0">
              <a:buNone/>
            </a:pPr>
            <a:r>
              <a:rPr lang="en-GB" dirty="0" smtClean="0"/>
              <a:t>smoking </a:t>
            </a:r>
            <a:r>
              <a:rPr lang="en-GB" dirty="0"/>
              <a:t>tobacco can damage blood vessels and contribute to the development of aneurysms. </a:t>
            </a:r>
          </a:p>
          <a:p>
            <a:pPr marL="0" indent="0">
              <a:buNone/>
            </a:pPr>
            <a:r>
              <a:rPr lang="en-GB" b="1" dirty="0"/>
              <a:t>High Cholesterol:</a:t>
            </a:r>
          </a:p>
          <a:p>
            <a:pPr marL="0" indent="0">
              <a:buNone/>
            </a:pPr>
            <a:r>
              <a:rPr lang="en-GB" dirty="0"/>
              <a:t>Penn Medicine notes that high cholesterol can contribute to atherosclerosis, which in turn increases the risk of aneurysms. </a:t>
            </a:r>
          </a:p>
          <a:p>
            <a:pPr marL="0" indent="0">
              <a:buNone/>
            </a:pPr>
            <a:r>
              <a:rPr lang="en-GB" b="1" dirty="0"/>
              <a:t>Infections:</a:t>
            </a:r>
          </a:p>
          <a:p>
            <a:pPr marL="0" indent="0">
              <a:buNone/>
            </a:pPr>
            <a:r>
              <a:rPr lang="en-GB" dirty="0"/>
              <a:t>In some cases, bacterial infections, like syphilis, can cause inflammation and weaken the aorta, increasing the risk of an aortic aneurysm. </a:t>
            </a:r>
          </a:p>
          <a:p>
            <a:pPr marL="0" indent="0">
              <a:buNone/>
            </a:pPr>
            <a:r>
              <a:rPr lang="en-GB" b="1" dirty="0"/>
              <a:t>Trauma:</a:t>
            </a:r>
          </a:p>
          <a:p>
            <a:pPr marL="0" indent="0">
              <a:buNone/>
            </a:pPr>
            <a:r>
              <a:rPr lang="en-GB" dirty="0"/>
              <a:t>Injuries to the aorta, such as those sustained in car accidents, can also cause aneurysms. </a:t>
            </a:r>
          </a:p>
          <a:p>
            <a:pPr marL="0" indent="0">
              <a:buNone/>
            </a:pPr>
            <a:r>
              <a:rPr lang="en-GB" b="1" dirty="0"/>
              <a:t>Family History:</a:t>
            </a:r>
          </a:p>
          <a:p>
            <a:pPr marL="0" indent="0">
              <a:buNone/>
            </a:pPr>
            <a:r>
              <a:rPr lang="en-GB" dirty="0"/>
              <a:t>A family history of aneurysms can also increase an individual's risk.</a:t>
            </a:r>
          </a:p>
        </p:txBody>
      </p:sp>
    </p:spTree>
    <p:extLst>
      <p:ext uri="{BB962C8B-B14F-4D97-AF65-F5344CB8AC3E}">
        <p14:creationId xmlns:p14="http://schemas.microsoft.com/office/powerpoint/2010/main" val="318828156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Predisposing factors</a:t>
            </a:r>
          </a:p>
        </p:txBody>
      </p:sp>
      <p:sp>
        <p:nvSpPr>
          <p:cNvPr id="3" name="Content Placeholder 2"/>
          <p:cNvSpPr>
            <a:spLocks noGrp="1"/>
          </p:cNvSpPr>
          <p:nvPr>
            <p:ph idx="1"/>
          </p:nvPr>
        </p:nvSpPr>
        <p:spPr/>
        <p:txBody>
          <a:bodyPr/>
          <a:lstStyle/>
          <a:p>
            <a:pPr marL="0" indent="0">
              <a:buNone/>
            </a:pPr>
            <a:r>
              <a:rPr lang="en-GB" b="1" dirty="0"/>
              <a:t>Age and Sex:</a:t>
            </a:r>
          </a:p>
          <a:p>
            <a:pPr marL="0" indent="0">
              <a:buNone/>
            </a:pPr>
            <a:r>
              <a:rPr lang="en-GB" dirty="0" smtClean="0"/>
              <a:t> </a:t>
            </a:r>
            <a:r>
              <a:rPr lang="en-GB" dirty="0"/>
              <a:t>brain aneurysms are more common in adults between 30 and 60, and women are more likely to develop brain aneurysms than men. </a:t>
            </a:r>
          </a:p>
          <a:p>
            <a:pPr marL="0" indent="0">
              <a:buNone/>
            </a:pPr>
            <a:r>
              <a:rPr lang="en-GB" b="1" dirty="0"/>
              <a:t>Certain Genetic Conditions:</a:t>
            </a:r>
          </a:p>
          <a:p>
            <a:pPr marL="0" indent="0">
              <a:buNone/>
            </a:pPr>
            <a:r>
              <a:rPr lang="en-GB" dirty="0"/>
              <a:t>Baptist Health cites conditions like Ehlers-</a:t>
            </a:r>
            <a:r>
              <a:rPr lang="en-GB" dirty="0" err="1"/>
              <a:t>Danlos</a:t>
            </a:r>
            <a:r>
              <a:rPr lang="en-GB" dirty="0"/>
              <a:t> syndrome and </a:t>
            </a:r>
            <a:r>
              <a:rPr lang="en-GB" dirty="0" err="1"/>
              <a:t>Marfan</a:t>
            </a:r>
            <a:r>
              <a:rPr lang="en-GB" dirty="0"/>
              <a:t> syndrome, which affect connective tissue and can weaken blood vessels</a:t>
            </a:r>
          </a:p>
        </p:txBody>
      </p:sp>
    </p:spTree>
    <p:extLst>
      <p:ext uri="{BB962C8B-B14F-4D97-AF65-F5344CB8AC3E}">
        <p14:creationId xmlns:p14="http://schemas.microsoft.com/office/powerpoint/2010/main" val="320774372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pathophysiology</a:t>
            </a:r>
            <a:endParaRPr lang="en-GB" dirty="0"/>
          </a:p>
        </p:txBody>
      </p:sp>
      <p:sp>
        <p:nvSpPr>
          <p:cNvPr id="3" name="Content Placeholder 2"/>
          <p:cNvSpPr>
            <a:spLocks noGrp="1"/>
          </p:cNvSpPr>
          <p:nvPr>
            <p:ph idx="1"/>
          </p:nvPr>
        </p:nvSpPr>
        <p:spPr/>
        <p:txBody>
          <a:bodyPr/>
          <a:lstStyle/>
          <a:p>
            <a:pPr marL="0" indent="0">
              <a:buNone/>
            </a:pPr>
            <a:r>
              <a:rPr lang="en-GB" dirty="0"/>
              <a:t>Aneurysms, which are bulges in the wall of an artery, develop due to a combination of factors, including genetic predisposition, hemodynamic stress, and inflammation, which can lead to the degradation of the artery's structural components. </a:t>
            </a:r>
            <a:endParaRPr lang="en-GB" dirty="0" smtClean="0"/>
          </a:p>
          <a:p>
            <a:pPr marL="0" indent="0">
              <a:buNone/>
            </a:pPr>
            <a:r>
              <a:rPr lang="en-GB" dirty="0" smtClean="0"/>
              <a:t>This </a:t>
            </a:r>
            <a:r>
              <a:rPr lang="en-GB" dirty="0"/>
              <a:t>weakening of the artery wall, often exacerbated by conditions like atherosclerosis and high blood pressure, can result in the formation of an aneurysm</a:t>
            </a:r>
          </a:p>
        </p:txBody>
      </p:sp>
    </p:spTree>
    <p:extLst>
      <p:ext uri="{BB962C8B-B14F-4D97-AF65-F5344CB8AC3E}">
        <p14:creationId xmlns:p14="http://schemas.microsoft.com/office/powerpoint/2010/main" val="331926081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SIGNS AND SYMPTOMS</a:t>
            </a:r>
            <a:endParaRPr lang="en-GB" dirty="0"/>
          </a:p>
        </p:txBody>
      </p:sp>
      <p:sp>
        <p:nvSpPr>
          <p:cNvPr id="3" name="Content Placeholder 2"/>
          <p:cNvSpPr>
            <a:spLocks noGrp="1"/>
          </p:cNvSpPr>
          <p:nvPr>
            <p:ph idx="1"/>
          </p:nvPr>
        </p:nvSpPr>
        <p:spPr/>
        <p:txBody>
          <a:bodyPr>
            <a:normAutofit/>
          </a:bodyPr>
          <a:lstStyle/>
          <a:p>
            <a:pPr marL="0" indent="0">
              <a:buNone/>
            </a:pPr>
            <a:r>
              <a:rPr lang="en-GB" b="1" dirty="0"/>
              <a:t>Ruptured Aneurysm:</a:t>
            </a:r>
          </a:p>
          <a:p>
            <a:pPr marL="0" indent="0">
              <a:buNone/>
            </a:pPr>
            <a:r>
              <a:rPr lang="en-GB" dirty="0" smtClean="0"/>
              <a:t> </a:t>
            </a:r>
            <a:r>
              <a:rPr lang="en-GB" b="1" dirty="0"/>
              <a:t>Thunderclap headache: </a:t>
            </a:r>
            <a:r>
              <a:rPr lang="en-GB" dirty="0"/>
              <a:t>A sudden, severe headache, often described as the worst ever. </a:t>
            </a:r>
          </a:p>
          <a:p>
            <a:pPr marL="0" indent="0">
              <a:buNone/>
            </a:pPr>
            <a:r>
              <a:rPr lang="en-GB" b="1" dirty="0" smtClean="0"/>
              <a:t>Nausea </a:t>
            </a:r>
            <a:r>
              <a:rPr lang="en-GB" b="1" dirty="0"/>
              <a:t>and vomiting: </a:t>
            </a:r>
            <a:r>
              <a:rPr lang="en-GB" dirty="0"/>
              <a:t>Often accompany severe headaches. </a:t>
            </a:r>
          </a:p>
          <a:p>
            <a:pPr marL="0" indent="0">
              <a:buNone/>
            </a:pPr>
            <a:r>
              <a:rPr lang="en-GB" b="1" dirty="0"/>
              <a:t>Stiff neck: </a:t>
            </a:r>
            <a:r>
              <a:rPr lang="en-GB" dirty="0"/>
              <a:t>Pain or stiffness in the neck. </a:t>
            </a:r>
          </a:p>
          <a:p>
            <a:pPr marL="0" indent="0">
              <a:buNone/>
            </a:pPr>
            <a:r>
              <a:rPr lang="en-GB" b="1" dirty="0"/>
              <a:t>Loss of consciousness: </a:t>
            </a:r>
            <a:r>
              <a:rPr lang="en-GB" dirty="0"/>
              <a:t>Fainting or loss of consciousness may occur. </a:t>
            </a:r>
          </a:p>
          <a:p>
            <a:pPr marL="0" indent="0">
              <a:buNone/>
            </a:pPr>
            <a:r>
              <a:rPr lang="en-GB" b="1" dirty="0"/>
              <a:t>Seizures: </a:t>
            </a:r>
            <a:r>
              <a:rPr lang="en-GB" dirty="0"/>
              <a:t>A sudden seizure can be a sign of a ruptured aneurysm. </a:t>
            </a:r>
          </a:p>
          <a:p>
            <a:pPr marL="0" indent="0">
              <a:buNone/>
            </a:pPr>
            <a:r>
              <a:rPr lang="en-GB" b="1" dirty="0"/>
              <a:t>Confusion or altered mental state: </a:t>
            </a:r>
            <a:r>
              <a:rPr lang="en-GB" dirty="0"/>
              <a:t>Disorientation or a sense of impending doom</a:t>
            </a:r>
          </a:p>
        </p:txBody>
      </p:sp>
    </p:spTree>
    <p:extLst>
      <p:ext uri="{BB962C8B-B14F-4D97-AF65-F5344CB8AC3E}">
        <p14:creationId xmlns:p14="http://schemas.microsoft.com/office/powerpoint/2010/main" val="197016669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SIGNS AND SYMPTOMS</a:t>
            </a:r>
          </a:p>
        </p:txBody>
      </p:sp>
      <p:sp>
        <p:nvSpPr>
          <p:cNvPr id="3" name="Content Placeholder 2"/>
          <p:cNvSpPr>
            <a:spLocks noGrp="1"/>
          </p:cNvSpPr>
          <p:nvPr>
            <p:ph idx="1"/>
          </p:nvPr>
        </p:nvSpPr>
        <p:spPr/>
        <p:txBody>
          <a:bodyPr>
            <a:normAutofit fontScale="92500"/>
          </a:bodyPr>
          <a:lstStyle/>
          <a:p>
            <a:pPr marL="0" indent="0">
              <a:buNone/>
            </a:pPr>
            <a:r>
              <a:rPr lang="en-GB" b="1" dirty="0" err="1"/>
              <a:t>Unruptured</a:t>
            </a:r>
            <a:r>
              <a:rPr lang="en-GB" b="1" dirty="0"/>
              <a:t> Aneurysm (if they cause symptoms):</a:t>
            </a:r>
          </a:p>
          <a:p>
            <a:pPr marL="0" indent="0">
              <a:buNone/>
            </a:pPr>
            <a:r>
              <a:rPr lang="en-GB" b="1" dirty="0" smtClean="0"/>
              <a:t>Headaches</a:t>
            </a:r>
            <a:r>
              <a:rPr lang="en-GB" b="1" dirty="0"/>
              <a:t>: </a:t>
            </a:r>
            <a:r>
              <a:rPr lang="en-GB" dirty="0"/>
              <a:t>Mild, chronic headaches may occur. </a:t>
            </a:r>
          </a:p>
          <a:p>
            <a:pPr marL="0" indent="0">
              <a:buNone/>
            </a:pPr>
            <a:r>
              <a:rPr lang="en-GB" b="1" dirty="0" smtClean="0"/>
              <a:t>Vision </a:t>
            </a:r>
            <a:r>
              <a:rPr lang="en-GB" b="1" dirty="0"/>
              <a:t>changes: </a:t>
            </a:r>
            <a:r>
              <a:rPr lang="en-GB" dirty="0"/>
              <a:t>Blurred or double vision. </a:t>
            </a:r>
          </a:p>
          <a:p>
            <a:pPr marL="0" indent="0">
              <a:buNone/>
            </a:pPr>
            <a:r>
              <a:rPr lang="en-GB" b="1" dirty="0"/>
              <a:t>Drooping eyelid: </a:t>
            </a:r>
            <a:r>
              <a:rPr lang="en-GB" dirty="0"/>
              <a:t>Eyelid droops because the aneurysm blocks communication between the brain and the muscles that raise the eyelid. </a:t>
            </a:r>
          </a:p>
          <a:p>
            <a:pPr marL="0" indent="0">
              <a:buNone/>
            </a:pPr>
            <a:r>
              <a:rPr lang="en-GB" b="1" dirty="0"/>
              <a:t>Dilated pupil: </a:t>
            </a:r>
            <a:r>
              <a:rPr lang="en-GB" dirty="0"/>
              <a:t>The eye with the drooping eyelid may have a dilated pupil. </a:t>
            </a:r>
          </a:p>
          <a:p>
            <a:pPr marL="0" indent="0">
              <a:buNone/>
            </a:pPr>
            <a:r>
              <a:rPr lang="en-GB" b="1" dirty="0"/>
              <a:t>Sensitivity to light (photophobia): </a:t>
            </a:r>
            <a:r>
              <a:rPr lang="en-GB" dirty="0"/>
              <a:t>Increased sensitivity to light. </a:t>
            </a:r>
          </a:p>
          <a:p>
            <a:pPr marL="0" indent="0">
              <a:buNone/>
            </a:pPr>
            <a:r>
              <a:rPr lang="en-GB" b="1" dirty="0"/>
              <a:t>Numbness or tingling: </a:t>
            </a:r>
            <a:r>
              <a:rPr lang="en-GB" dirty="0"/>
              <a:t>On the head or face. </a:t>
            </a:r>
          </a:p>
          <a:p>
            <a:pPr marL="0" indent="0">
              <a:buNone/>
            </a:pPr>
            <a:r>
              <a:rPr lang="en-GB" b="1" dirty="0"/>
              <a:t>Pain above and behind the eye</a:t>
            </a:r>
            <a:r>
              <a:rPr lang="en-GB" dirty="0"/>
              <a:t>: Pain may be felt in this area.</a:t>
            </a:r>
          </a:p>
        </p:txBody>
      </p:sp>
    </p:spTree>
    <p:extLst>
      <p:ext uri="{BB962C8B-B14F-4D97-AF65-F5344CB8AC3E}">
        <p14:creationId xmlns:p14="http://schemas.microsoft.com/office/powerpoint/2010/main" val="3177055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Social history</a:t>
            </a:r>
          </a:p>
          <a:p>
            <a:pPr marL="0" indent="0">
              <a:buNone/>
            </a:pPr>
            <a:r>
              <a:rPr lang="en-GB" dirty="0" smtClean="0"/>
              <a:t>Explore the patient’s social history to both understand their social context and identify potential neurological risk factors.</a:t>
            </a:r>
          </a:p>
          <a:p>
            <a:pPr marL="0" indent="0">
              <a:buNone/>
            </a:pPr>
            <a:r>
              <a:rPr lang="en-GB" b="1" dirty="0" smtClean="0"/>
              <a:t>General social context</a:t>
            </a:r>
          </a:p>
          <a:p>
            <a:pPr marL="0" indent="0">
              <a:buNone/>
            </a:pPr>
            <a:r>
              <a:rPr lang="en-GB" dirty="0" smtClean="0"/>
              <a:t>Explore the patient’s general social context including:</a:t>
            </a:r>
          </a:p>
          <a:p>
            <a:pPr marL="0" indent="0">
              <a:buNone/>
            </a:pPr>
            <a:r>
              <a:rPr lang="en-GB" dirty="0" smtClean="0"/>
              <a:t> The type of accommodation they currently reside in (e.g. house, bungalow) and if there are any adaptations to assist them (e.g. </a:t>
            </a:r>
            <a:r>
              <a:rPr lang="en-GB" dirty="0" err="1" smtClean="0"/>
              <a:t>stairlift</a:t>
            </a:r>
            <a:r>
              <a:rPr lang="en-GB" dirty="0" smtClean="0"/>
              <a:t>)</a:t>
            </a:r>
          </a:p>
          <a:p>
            <a:pPr marL="0" indent="0">
              <a:buNone/>
            </a:pPr>
            <a:r>
              <a:rPr lang="en-GB" dirty="0" smtClean="0"/>
              <a:t>    Who else the patient lives with and their personal support network</a:t>
            </a:r>
          </a:p>
          <a:p>
            <a:pPr marL="0" indent="0">
              <a:buNone/>
            </a:pPr>
            <a:r>
              <a:rPr lang="en-GB" dirty="0" smtClean="0"/>
              <a:t>    What tasks they are able to carry out independently and what they require assistance with (e.g. self-hygiene, housework, food shopping)</a:t>
            </a:r>
          </a:p>
          <a:p>
            <a:pPr marL="0" indent="0">
              <a:buNone/>
            </a:pPr>
            <a:r>
              <a:rPr lang="en-GB" dirty="0" smtClean="0"/>
              <a:t>    If they have any carer input (e.g. twice daily carer visits)</a:t>
            </a:r>
          </a:p>
          <a:p>
            <a:pPr marL="0" indent="0">
              <a:buNone/>
            </a:pPr>
            <a:endParaRPr lang="en-GB" dirty="0"/>
          </a:p>
        </p:txBody>
      </p:sp>
    </p:spTree>
    <p:extLst>
      <p:ext uri="{BB962C8B-B14F-4D97-AF65-F5344CB8AC3E}">
        <p14:creationId xmlns:p14="http://schemas.microsoft.com/office/powerpoint/2010/main" val="247749296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SIGNS AND SYMPTOMS</a:t>
            </a:r>
          </a:p>
        </p:txBody>
      </p:sp>
      <p:sp>
        <p:nvSpPr>
          <p:cNvPr id="3" name="Content Placeholder 2"/>
          <p:cNvSpPr>
            <a:spLocks noGrp="1"/>
          </p:cNvSpPr>
          <p:nvPr>
            <p:ph idx="1"/>
          </p:nvPr>
        </p:nvSpPr>
        <p:spPr/>
        <p:txBody>
          <a:bodyPr>
            <a:normAutofit/>
          </a:bodyPr>
          <a:lstStyle/>
          <a:p>
            <a:pPr marL="0" indent="0">
              <a:buNone/>
            </a:pPr>
            <a:r>
              <a:rPr lang="en-GB" b="1" dirty="0" smtClean="0"/>
              <a:t>Other </a:t>
            </a:r>
            <a:r>
              <a:rPr lang="en-GB" b="1" dirty="0"/>
              <a:t>Aneurysm Symptoms (depending on location):</a:t>
            </a:r>
          </a:p>
          <a:p>
            <a:pPr marL="0" indent="0">
              <a:buNone/>
            </a:pPr>
            <a:r>
              <a:rPr lang="en-GB" b="1" dirty="0" smtClean="0"/>
              <a:t>Abdominal </a:t>
            </a:r>
            <a:r>
              <a:rPr lang="en-GB" b="1" dirty="0"/>
              <a:t>Aortic Aneurysm: </a:t>
            </a:r>
            <a:r>
              <a:rPr lang="en-GB" dirty="0"/>
              <a:t>Sudden or intense abdominal pain, pulsating mass, or tender mass in the abdomen. </a:t>
            </a:r>
          </a:p>
          <a:p>
            <a:pPr marL="0" indent="0">
              <a:buNone/>
            </a:pPr>
            <a:r>
              <a:rPr lang="en-GB" b="1" dirty="0" smtClean="0"/>
              <a:t>Thoracic </a:t>
            </a:r>
            <a:r>
              <a:rPr lang="en-GB" b="1" dirty="0"/>
              <a:t>Aortic Aneurysm: </a:t>
            </a:r>
            <a:r>
              <a:rPr lang="en-GB" dirty="0"/>
              <a:t>Back pain, cough, weak voice, shortness of breath, or chest pain. </a:t>
            </a:r>
          </a:p>
          <a:p>
            <a:pPr marL="0" indent="0">
              <a:buNone/>
            </a:pPr>
            <a:r>
              <a:rPr lang="en-GB" b="1" dirty="0"/>
              <a:t>General Aneurysm Symptoms: </a:t>
            </a:r>
            <a:r>
              <a:rPr lang="en-GB" dirty="0"/>
              <a:t>Signs of shock (drop in blood pressure, feeling clammy, pounding heart), confusion or dizziness, difficulty swallowing, fatigue, pain in the abdomen, chest, or back</a:t>
            </a:r>
          </a:p>
        </p:txBody>
      </p:sp>
    </p:spTree>
    <p:extLst>
      <p:ext uri="{BB962C8B-B14F-4D97-AF65-F5344CB8AC3E}">
        <p14:creationId xmlns:p14="http://schemas.microsoft.com/office/powerpoint/2010/main" val="336237318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Diagnosis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Imaging </a:t>
            </a:r>
            <a:r>
              <a:rPr lang="en-GB" b="1" dirty="0"/>
              <a:t>Techniques:</a:t>
            </a:r>
          </a:p>
          <a:p>
            <a:pPr marL="0" indent="0">
              <a:buNone/>
            </a:pPr>
            <a:r>
              <a:rPr lang="en-GB" b="1" dirty="0" smtClean="0"/>
              <a:t>CT </a:t>
            </a:r>
            <a:r>
              <a:rPr lang="en-GB" b="1" dirty="0"/>
              <a:t>Angiography (CTA) and MRI Angiography (MRA):</a:t>
            </a:r>
          </a:p>
          <a:p>
            <a:pPr marL="0" indent="0">
              <a:buNone/>
            </a:pPr>
            <a:r>
              <a:rPr lang="en-GB" dirty="0"/>
              <a:t>    These non-invasive techniques use specialized X-ray or MRI technology to visualize blood vessels and can detect aneurysms, particularly those in the brain and aorta. </a:t>
            </a:r>
          </a:p>
          <a:p>
            <a:pPr marL="0" indent="0">
              <a:buNone/>
            </a:pPr>
            <a:r>
              <a:rPr lang="en-GB" b="1" dirty="0" smtClean="0"/>
              <a:t>Cerebral </a:t>
            </a:r>
            <a:r>
              <a:rPr lang="en-GB" b="1" dirty="0"/>
              <a:t>Angiography:</a:t>
            </a:r>
          </a:p>
          <a:p>
            <a:pPr marL="0" indent="0">
              <a:buNone/>
            </a:pPr>
            <a:r>
              <a:rPr lang="en-GB" dirty="0"/>
              <a:t>This invasive procedure, often considered the "gold standard," involves threading a catheter into an artery to visualize blood vessels with contrast dye, providing detailed images of the brain's vasculature. </a:t>
            </a:r>
          </a:p>
          <a:p>
            <a:pPr marL="0" indent="0">
              <a:buNone/>
            </a:pPr>
            <a:r>
              <a:rPr lang="en-GB" b="1" dirty="0"/>
              <a:t>Ultrasound:</a:t>
            </a:r>
          </a:p>
          <a:p>
            <a:pPr marL="0" indent="0">
              <a:buNone/>
            </a:pPr>
            <a:r>
              <a:rPr lang="en-GB" dirty="0"/>
              <a:t>Useful for diagnosing aortic aneurysms, particularly abdominal aneurysms, by examining the diameter of the aorta</a:t>
            </a:r>
          </a:p>
        </p:txBody>
      </p:sp>
    </p:spTree>
    <p:extLst>
      <p:ext uri="{BB962C8B-B14F-4D97-AF65-F5344CB8AC3E}">
        <p14:creationId xmlns:p14="http://schemas.microsoft.com/office/powerpoint/2010/main" val="181683889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Diagnosis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Lumbar Puncture:</a:t>
            </a:r>
          </a:p>
          <a:p>
            <a:pPr marL="0" indent="0">
              <a:buNone/>
            </a:pPr>
            <a:r>
              <a:rPr lang="en-GB" dirty="0"/>
              <a:t>This procedure, which involves withdrawing cerebrospinal fluid from the spine, can be used to detect signs of bleeding, which might indicate a ruptured aneurysm, especially in the brain. </a:t>
            </a:r>
          </a:p>
          <a:p>
            <a:pPr marL="0" indent="0">
              <a:buNone/>
            </a:pPr>
            <a:r>
              <a:rPr lang="en-GB" b="1" dirty="0" smtClean="0"/>
              <a:t>Other </a:t>
            </a:r>
            <a:r>
              <a:rPr lang="en-GB" b="1" dirty="0"/>
              <a:t>Diagnostic Procedures:</a:t>
            </a:r>
          </a:p>
          <a:p>
            <a:pPr marL="0" indent="0">
              <a:buNone/>
            </a:pPr>
            <a:r>
              <a:rPr lang="en-GB" b="1" dirty="0" smtClean="0"/>
              <a:t>Physical </a:t>
            </a:r>
            <a:r>
              <a:rPr lang="en-GB" b="1" dirty="0"/>
              <a:t>Examination:</a:t>
            </a:r>
          </a:p>
          <a:p>
            <a:pPr marL="0" indent="0">
              <a:buNone/>
            </a:pPr>
            <a:r>
              <a:rPr lang="en-GB" dirty="0"/>
              <a:t>    Healthcare providers may palpate the abdomen or auscultate the heart for signs of aneurysms. </a:t>
            </a:r>
          </a:p>
          <a:p>
            <a:pPr marL="0" indent="0">
              <a:buNone/>
            </a:pPr>
            <a:r>
              <a:rPr lang="en-GB" b="1" dirty="0" smtClean="0"/>
              <a:t>Medical </a:t>
            </a:r>
            <a:r>
              <a:rPr lang="en-GB" b="1" dirty="0"/>
              <a:t>History Review:</a:t>
            </a:r>
          </a:p>
          <a:p>
            <a:pPr marL="0" indent="0">
              <a:buNone/>
            </a:pPr>
            <a:r>
              <a:rPr lang="en-GB" dirty="0"/>
              <a:t>A thorough review of the patient's medical history, including family history of aneurysms, can help assess risk factors</a:t>
            </a:r>
          </a:p>
        </p:txBody>
      </p:sp>
    </p:spTree>
    <p:extLst>
      <p:ext uri="{BB962C8B-B14F-4D97-AF65-F5344CB8AC3E}">
        <p14:creationId xmlns:p14="http://schemas.microsoft.com/office/powerpoint/2010/main" val="405237775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Conservative </a:t>
            </a:r>
            <a:r>
              <a:rPr lang="en-GB" b="1" dirty="0"/>
              <a:t>Management:</a:t>
            </a:r>
          </a:p>
          <a:p>
            <a:pPr marL="0" indent="0">
              <a:buNone/>
            </a:pPr>
            <a:r>
              <a:rPr lang="en-GB" b="1" dirty="0" smtClean="0"/>
              <a:t>Monitoring</a:t>
            </a:r>
            <a:r>
              <a:rPr lang="en-GB" b="1" dirty="0"/>
              <a:t>:</a:t>
            </a:r>
          </a:p>
          <a:p>
            <a:pPr marL="0" indent="0">
              <a:buNone/>
            </a:pPr>
            <a:r>
              <a:rPr lang="en-GB" dirty="0"/>
              <a:t>    For small, </a:t>
            </a:r>
            <a:r>
              <a:rPr lang="en-GB" dirty="0" err="1"/>
              <a:t>unruptured</a:t>
            </a:r>
            <a:r>
              <a:rPr lang="en-GB" dirty="0"/>
              <a:t> aneurysms with no symptoms, doctors may choose to monitor the aneurysm's size and growth over </a:t>
            </a:r>
            <a:r>
              <a:rPr lang="en-GB" dirty="0" smtClean="0"/>
              <a:t>time. </a:t>
            </a:r>
            <a:endParaRPr lang="en-GB" dirty="0"/>
          </a:p>
          <a:p>
            <a:pPr marL="0" indent="0">
              <a:buNone/>
            </a:pPr>
            <a:r>
              <a:rPr lang="en-GB" b="1" dirty="0" smtClean="0"/>
              <a:t>Medications</a:t>
            </a:r>
            <a:r>
              <a:rPr lang="en-GB" b="1" dirty="0"/>
              <a:t>:</a:t>
            </a:r>
          </a:p>
          <a:p>
            <a:pPr marL="0" indent="0">
              <a:buNone/>
            </a:pPr>
            <a:r>
              <a:rPr lang="en-GB" dirty="0"/>
              <a:t>Medications may be used to control blood pressure, lower cholesterol, or manage other risk factors associated with aneurysm rupture</a:t>
            </a:r>
          </a:p>
        </p:txBody>
      </p:sp>
    </p:spTree>
    <p:extLst>
      <p:ext uri="{BB962C8B-B14F-4D97-AF65-F5344CB8AC3E}">
        <p14:creationId xmlns:p14="http://schemas.microsoft.com/office/powerpoint/2010/main" val="296716714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management</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a:t>Surgical and Endovascular Procedures: </a:t>
            </a:r>
          </a:p>
          <a:p>
            <a:pPr marL="0" indent="0">
              <a:buNone/>
            </a:pPr>
            <a:r>
              <a:rPr lang="en-GB" b="1" dirty="0" smtClean="0"/>
              <a:t>Microsurgical </a:t>
            </a:r>
            <a:r>
              <a:rPr lang="en-GB" b="1" dirty="0"/>
              <a:t>Clipping:</a:t>
            </a:r>
          </a:p>
          <a:p>
            <a:pPr marL="0" indent="0">
              <a:buNone/>
            </a:pPr>
            <a:r>
              <a:rPr lang="en-GB" dirty="0"/>
              <a:t>    A neurosurgeon can access the aneurysm through a small incision in the skull, as described by the NHS and use a tiny metal clip to block off the flow of blood into the aneurysm, effectively excluding it from circulation, </a:t>
            </a:r>
          </a:p>
          <a:p>
            <a:pPr marL="0" indent="0">
              <a:buNone/>
            </a:pPr>
            <a:r>
              <a:rPr lang="en-GB" b="1" dirty="0" smtClean="0"/>
              <a:t>Endovascular </a:t>
            </a:r>
            <a:r>
              <a:rPr lang="en-GB" b="1" dirty="0"/>
              <a:t>Coiling:</a:t>
            </a:r>
          </a:p>
          <a:p>
            <a:pPr marL="0" indent="0">
              <a:buNone/>
            </a:pPr>
            <a:r>
              <a:rPr lang="en-GB" dirty="0"/>
              <a:t>A catheter is inserted into a blood vessel (often in the groin) and threaded to the aneurysm, as explained by UVA Health. A soft wire coil is then placed into the aneurysm to fill it and prevent blood </a:t>
            </a:r>
            <a:r>
              <a:rPr lang="en-GB" dirty="0" smtClean="0"/>
              <a:t>flow. </a:t>
            </a:r>
            <a:endParaRPr lang="en-GB" dirty="0"/>
          </a:p>
          <a:p>
            <a:pPr marL="0" indent="0">
              <a:buNone/>
            </a:pPr>
            <a:r>
              <a:rPr lang="en-GB" b="1" dirty="0"/>
              <a:t>Flow Diversion Stents:</a:t>
            </a:r>
          </a:p>
          <a:p>
            <a:pPr marL="0" indent="0">
              <a:buNone/>
            </a:pPr>
            <a:r>
              <a:rPr lang="en-GB" dirty="0"/>
              <a:t>In some cases, a stent can be placed to redirect blood flow away from the aneurysm, </a:t>
            </a:r>
            <a:r>
              <a:rPr lang="en-GB" dirty="0" smtClean="0"/>
              <a:t>. </a:t>
            </a:r>
            <a:endParaRPr lang="en-GB" dirty="0"/>
          </a:p>
          <a:p>
            <a:pPr marL="0" indent="0">
              <a:buNone/>
            </a:pPr>
            <a:r>
              <a:rPr lang="en-GB" b="1" dirty="0"/>
              <a:t>Stent-Assisted Coiling:</a:t>
            </a:r>
          </a:p>
          <a:p>
            <a:pPr marL="0" indent="0">
              <a:buNone/>
            </a:pPr>
            <a:r>
              <a:rPr lang="en-GB" dirty="0"/>
              <a:t>A stent can provide support for the coils</a:t>
            </a:r>
          </a:p>
        </p:txBody>
      </p:sp>
    </p:spTree>
    <p:extLst>
      <p:ext uri="{BB962C8B-B14F-4D97-AF65-F5344CB8AC3E}">
        <p14:creationId xmlns:p14="http://schemas.microsoft.com/office/powerpoint/2010/main" val="308947277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management</a:t>
            </a:r>
          </a:p>
        </p:txBody>
      </p:sp>
      <p:sp>
        <p:nvSpPr>
          <p:cNvPr id="3" name="Content Placeholder 2"/>
          <p:cNvSpPr>
            <a:spLocks noGrp="1"/>
          </p:cNvSpPr>
          <p:nvPr>
            <p:ph idx="1"/>
          </p:nvPr>
        </p:nvSpPr>
        <p:spPr/>
        <p:txBody>
          <a:bodyPr/>
          <a:lstStyle/>
          <a:p>
            <a:pPr marL="0" indent="0">
              <a:buNone/>
            </a:pPr>
            <a:r>
              <a:rPr lang="en-GB" b="1" dirty="0"/>
              <a:t>Endovascular Aneurysm Repair (EVAR):</a:t>
            </a:r>
          </a:p>
          <a:p>
            <a:pPr marL="0" indent="0">
              <a:buNone/>
            </a:pPr>
            <a:r>
              <a:rPr lang="en-GB" dirty="0"/>
              <a:t>For aortic aneurysms, a stent-graft may be inserted to repair the artery and reduce pressure on the </a:t>
            </a:r>
            <a:r>
              <a:rPr lang="en-GB" dirty="0" smtClean="0"/>
              <a:t>aneurysm. </a:t>
            </a:r>
            <a:endParaRPr lang="en-GB" dirty="0"/>
          </a:p>
          <a:p>
            <a:pPr marL="0" indent="0">
              <a:buNone/>
            </a:pPr>
            <a:r>
              <a:rPr lang="en-GB" b="1" dirty="0"/>
              <a:t>Open Surgery:</a:t>
            </a:r>
          </a:p>
          <a:p>
            <a:pPr marL="0" indent="0">
              <a:buNone/>
            </a:pPr>
            <a:r>
              <a:rPr lang="en-GB" dirty="0"/>
              <a:t>In some cases, surgery may be performed to repair the aneurysm through an incision,</a:t>
            </a:r>
          </a:p>
        </p:txBody>
      </p:sp>
    </p:spTree>
    <p:extLst>
      <p:ext uri="{BB962C8B-B14F-4D97-AF65-F5344CB8AC3E}">
        <p14:creationId xmlns:p14="http://schemas.microsoft.com/office/powerpoint/2010/main" val="1930225085"/>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complications</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Rupture:</a:t>
            </a:r>
          </a:p>
          <a:p>
            <a:pPr marL="0" indent="0">
              <a:buNone/>
            </a:pPr>
            <a:r>
              <a:rPr lang="en-GB" dirty="0"/>
              <a:t>The most serious complication is aneurysm rupture, which causes internal bleeding and can lead to stroke or other life-threatening conditions. Rupture can be caused by a weakness in the artery wall or an atherosclerotic penetrating ulcer. </a:t>
            </a:r>
          </a:p>
          <a:p>
            <a:pPr marL="0" indent="0">
              <a:buNone/>
            </a:pPr>
            <a:r>
              <a:rPr lang="en-GB" b="1" dirty="0"/>
              <a:t>Blood Clots:</a:t>
            </a:r>
          </a:p>
          <a:p>
            <a:pPr marL="0" indent="0">
              <a:buNone/>
            </a:pPr>
            <a:r>
              <a:rPr lang="en-GB" dirty="0"/>
              <a:t>Aneurysms can increase the risk of blood clot formation, and if a clot breaks loose, it can block a blood vessel elsewhere in the body, potentially leading to stroke, heart attack, or organ damage. </a:t>
            </a:r>
          </a:p>
          <a:p>
            <a:pPr marL="0" indent="0">
              <a:buNone/>
            </a:pPr>
            <a:r>
              <a:rPr lang="en-GB" b="1" dirty="0"/>
              <a:t>Brain Complications</a:t>
            </a:r>
            <a:r>
              <a:rPr lang="en-GB" b="1" dirty="0" smtClean="0"/>
              <a:t>:</a:t>
            </a:r>
          </a:p>
          <a:p>
            <a:pPr marL="0" indent="0">
              <a:buNone/>
            </a:pPr>
            <a:r>
              <a:rPr lang="en-GB" dirty="0" smtClean="0"/>
              <a:t> </a:t>
            </a:r>
            <a:r>
              <a:rPr lang="en-GB" b="1" dirty="0"/>
              <a:t>Subarachnoid </a:t>
            </a:r>
            <a:r>
              <a:rPr lang="en-GB" b="1" dirty="0" err="1"/>
              <a:t>Hemorrhage</a:t>
            </a:r>
            <a:r>
              <a:rPr lang="en-GB" b="1" dirty="0"/>
              <a:t> (SAH): </a:t>
            </a:r>
            <a:r>
              <a:rPr lang="en-GB" dirty="0"/>
              <a:t>A ruptured brain aneurysm can cause bleeding into the space surrounding the brain, known as SAH, which can lead to stroke, brain damage, and other serious neurological problems. </a:t>
            </a:r>
          </a:p>
          <a:p>
            <a:pPr marL="0" indent="0">
              <a:buNone/>
            </a:pPr>
            <a:r>
              <a:rPr lang="en-GB" b="1" dirty="0" smtClean="0"/>
              <a:t>Hydrocephalus</a:t>
            </a:r>
            <a:r>
              <a:rPr lang="en-GB" b="1" dirty="0"/>
              <a:t>: </a:t>
            </a:r>
            <a:r>
              <a:rPr lang="en-GB" dirty="0"/>
              <a:t>Bleeding in the brain can disrupt the flow of cerebrospinal fluid, leading to a </a:t>
            </a:r>
            <a:r>
              <a:rPr lang="en-GB" dirty="0" err="1"/>
              <a:t>buildup</a:t>
            </a:r>
            <a:r>
              <a:rPr lang="en-GB" dirty="0"/>
              <a:t> of fluid and increased pressure on the brain, a condition called hydrocephalus. </a:t>
            </a:r>
          </a:p>
          <a:p>
            <a:pPr marL="0" indent="0">
              <a:buNone/>
            </a:pPr>
            <a:r>
              <a:rPr lang="en-GB" b="1" dirty="0"/>
              <a:t>Seizures: </a:t>
            </a:r>
            <a:r>
              <a:rPr lang="en-GB" dirty="0"/>
              <a:t>Ruptured brain aneurysms can trigger seizures, which can exacerbate brain damage</a:t>
            </a:r>
          </a:p>
        </p:txBody>
      </p:sp>
    </p:spTree>
    <p:extLst>
      <p:ext uri="{BB962C8B-B14F-4D97-AF65-F5344CB8AC3E}">
        <p14:creationId xmlns:p14="http://schemas.microsoft.com/office/powerpoint/2010/main" val="127978491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complications</a:t>
            </a:r>
          </a:p>
        </p:txBody>
      </p:sp>
      <p:sp>
        <p:nvSpPr>
          <p:cNvPr id="3" name="Content Placeholder 2"/>
          <p:cNvSpPr>
            <a:spLocks noGrp="1"/>
          </p:cNvSpPr>
          <p:nvPr>
            <p:ph idx="1"/>
          </p:nvPr>
        </p:nvSpPr>
        <p:spPr/>
        <p:txBody>
          <a:bodyPr>
            <a:normAutofit lnSpcReduction="10000"/>
          </a:bodyPr>
          <a:lstStyle/>
          <a:p>
            <a:pPr marL="0" indent="0">
              <a:buNone/>
            </a:pPr>
            <a:r>
              <a:rPr lang="en-GB" b="1" dirty="0"/>
              <a:t>Other Complications:</a:t>
            </a:r>
          </a:p>
          <a:p>
            <a:pPr marL="0" indent="0">
              <a:buNone/>
            </a:pPr>
            <a:r>
              <a:rPr lang="en-GB" b="1" dirty="0" smtClean="0"/>
              <a:t> </a:t>
            </a:r>
            <a:r>
              <a:rPr lang="en-GB" b="1" dirty="0"/>
              <a:t>Organ Failure: </a:t>
            </a:r>
            <a:r>
              <a:rPr lang="en-GB" dirty="0"/>
              <a:t>Aneurysm complications can lead to organ failure, such as kidney failure, especially after surgery. </a:t>
            </a:r>
          </a:p>
          <a:p>
            <a:pPr marL="0" indent="0">
              <a:buNone/>
            </a:pPr>
            <a:r>
              <a:rPr lang="en-GB" b="1" dirty="0" smtClean="0"/>
              <a:t>Nerve </a:t>
            </a:r>
            <a:r>
              <a:rPr lang="en-GB" b="1" dirty="0"/>
              <a:t>Damage: </a:t>
            </a:r>
            <a:r>
              <a:rPr lang="en-GB" dirty="0"/>
              <a:t>Large aneurysms can compress nearby nerves, causing weakness, pain, or numbness. </a:t>
            </a:r>
          </a:p>
          <a:p>
            <a:pPr marL="0" indent="0">
              <a:buNone/>
            </a:pPr>
            <a:r>
              <a:rPr lang="en-GB" b="1" dirty="0"/>
              <a:t>Heart Problems: </a:t>
            </a:r>
            <a:r>
              <a:rPr lang="en-GB" dirty="0"/>
              <a:t>Aneurysms in the heart's arteries can lead to symptoms of heart attack, and in severe cases, heart failure. </a:t>
            </a:r>
          </a:p>
          <a:p>
            <a:pPr marL="0" indent="0">
              <a:buNone/>
            </a:pPr>
            <a:r>
              <a:rPr lang="en-GB" b="1" dirty="0"/>
              <a:t>Surgical Complications: </a:t>
            </a:r>
            <a:r>
              <a:rPr lang="en-GB" dirty="0"/>
              <a:t>Aneurysm surgery itself can lead to complications like bleeding, blood clots, infection, and damage to surrounding organs</a:t>
            </a:r>
          </a:p>
        </p:txBody>
      </p:sp>
    </p:spTree>
    <p:extLst>
      <p:ext uri="{BB962C8B-B14F-4D97-AF65-F5344CB8AC3E}">
        <p14:creationId xmlns:p14="http://schemas.microsoft.com/office/powerpoint/2010/main" val="319106006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Preventon</a:t>
            </a:r>
            <a:r>
              <a:rPr lang="en-GB" dirty="0" smtClean="0"/>
              <a:t> and control</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a:t>Control Blood Pressure: </a:t>
            </a:r>
            <a:r>
              <a:rPr lang="en-GB" dirty="0"/>
              <a:t>Manage high blood pressure through diet, exercise, and medication as directed by a healthcare professional. </a:t>
            </a:r>
          </a:p>
          <a:p>
            <a:pPr marL="0" indent="0">
              <a:buNone/>
            </a:pPr>
            <a:r>
              <a:rPr lang="en-GB" b="1" dirty="0"/>
              <a:t>Quit Smoking: </a:t>
            </a:r>
            <a:r>
              <a:rPr lang="en-GB" dirty="0"/>
              <a:t>Avoid smoking and tobacco products, as they significantly increase the risk of aneurysms. </a:t>
            </a:r>
          </a:p>
          <a:p>
            <a:pPr marL="0" indent="0">
              <a:buNone/>
            </a:pPr>
            <a:r>
              <a:rPr lang="en-GB" b="1" dirty="0"/>
              <a:t>Healthy Diet: </a:t>
            </a:r>
            <a:r>
              <a:rPr lang="en-GB" dirty="0"/>
              <a:t>Eat a balanced diet rich in fruits, vegetables, whole grains, and lean protein. </a:t>
            </a:r>
          </a:p>
          <a:p>
            <a:pPr marL="0" indent="0">
              <a:buNone/>
            </a:pPr>
            <a:r>
              <a:rPr lang="en-GB" b="1" dirty="0"/>
              <a:t>Regular Exercise: </a:t>
            </a:r>
            <a:r>
              <a:rPr lang="en-GB" dirty="0"/>
              <a:t>Engage in regular physical activity to improve cardiovascular health. </a:t>
            </a:r>
          </a:p>
          <a:p>
            <a:pPr marL="0" indent="0">
              <a:buNone/>
            </a:pPr>
            <a:r>
              <a:rPr lang="en-GB" b="1" dirty="0"/>
              <a:t>Maintain a Healthy Weight: </a:t>
            </a:r>
            <a:r>
              <a:rPr lang="en-GB" dirty="0"/>
              <a:t>Manage weight to reduce strain on blood vessels. </a:t>
            </a:r>
          </a:p>
          <a:p>
            <a:pPr marL="0" indent="0">
              <a:buNone/>
            </a:pPr>
            <a:r>
              <a:rPr lang="en-GB" b="1" dirty="0"/>
              <a:t>Limit Alcohol: </a:t>
            </a:r>
            <a:r>
              <a:rPr lang="en-GB" dirty="0"/>
              <a:t>Avoid excessive alcohol consumption. </a:t>
            </a:r>
          </a:p>
          <a:p>
            <a:pPr marL="0" indent="0">
              <a:buNone/>
            </a:pPr>
            <a:r>
              <a:rPr lang="en-GB" b="1" dirty="0"/>
              <a:t>Avoid Recreational Drugs: </a:t>
            </a:r>
            <a:r>
              <a:rPr lang="en-GB" dirty="0"/>
              <a:t>Do not use cocaine or other stimulants. </a:t>
            </a:r>
          </a:p>
          <a:p>
            <a:pPr marL="0" indent="0">
              <a:buNone/>
            </a:pPr>
            <a:r>
              <a:rPr lang="en-GB" b="1" dirty="0"/>
              <a:t>Treat Sleep </a:t>
            </a:r>
            <a:r>
              <a:rPr lang="en-GB" b="1" dirty="0" err="1"/>
              <a:t>Apnea</a:t>
            </a:r>
            <a:r>
              <a:rPr lang="en-GB" b="1" dirty="0"/>
              <a:t>: </a:t>
            </a:r>
            <a:r>
              <a:rPr lang="en-GB" dirty="0"/>
              <a:t>Address sleep </a:t>
            </a:r>
            <a:r>
              <a:rPr lang="en-GB" dirty="0" err="1"/>
              <a:t>apnea</a:t>
            </a:r>
            <a:r>
              <a:rPr lang="en-GB" dirty="0"/>
              <a:t>, as it has been linked to aneurysm progression. </a:t>
            </a:r>
          </a:p>
          <a:p>
            <a:pPr marL="0" indent="0">
              <a:buNone/>
            </a:pPr>
            <a:r>
              <a:rPr lang="en-GB" b="1" dirty="0"/>
              <a:t>Early Detection: </a:t>
            </a:r>
            <a:r>
              <a:rPr lang="en-GB" dirty="0"/>
              <a:t>Consider future technologies like ultrasound during pregnancy for potential early detection of aneurysms</a:t>
            </a:r>
          </a:p>
        </p:txBody>
      </p:sp>
    </p:spTree>
    <p:extLst>
      <p:ext uri="{BB962C8B-B14F-4D97-AF65-F5344CB8AC3E}">
        <p14:creationId xmlns:p14="http://schemas.microsoft.com/office/powerpoint/2010/main" val="3148107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Smoking</a:t>
            </a:r>
          </a:p>
          <a:p>
            <a:pPr marL="0" indent="0">
              <a:buNone/>
            </a:pPr>
            <a:r>
              <a:rPr lang="en-GB" dirty="0" smtClean="0"/>
              <a:t>Record the patient’s smoking history, including the type and amount of tobacco used. Smoking is a significant risk factor for neurological conditions, such as stroke and vascular dementia.</a:t>
            </a:r>
          </a:p>
          <a:p>
            <a:pPr marL="0" indent="0">
              <a:buNone/>
            </a:pPr>
            <a:r>
              <a:rPr lang="en-GB" dirty="0" smtClean="0"/>
              <a:t>Calculate the number of ‘pack-years‘ the patient has smoked for to determine their cardiovascular risk profile:</a:t>
            </a:r>
          </a:p>
          <a:p>
            <a:pPr marL="0" indent="0">
              <a:buNone/>
            </a:pPr>
            <a:r>
              <a:rPr lang="en-GB" dirty="0" smtClean="0"/>
              <a:t>pack-years = [number of years smoked] x [average number of packs smoked per day]</a:t>
            </a:r>
          </a:p>
          <a:p>
            <a:pPr marL="0" indent="0">
              <a:buNone/>
            </a:pPr>
            <a:r>
              <a:rPr lang="en-GB" dirty="0" smtClean="0"/>
              <a:t> one pack is equal to 20 cigarettes</a:t>
            </a:r>
          </a:p>
          <a:p>
            <a:pPr marL="0" indent="0">
              <a:buNone/>
            </a:pPr>
            <a:endParaRPr lang="en-GB" dirty="0"/>
          </a:p>
        </p:txBody>
      </p:sp>
    </p:spTree>
    <p:extLst>
      <p:ext uri="{BB962C8B-B14F-4D97-AF65-F5344CB8AC3E}">
        <p14:creationId xmlns:p14="http://schemas.microsoft.com/office/powerpoint/2010/main" val="3990437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dirty="0" smtClean="0"/>
              <a:t>Alcohol</a:t>
            </a:r>
          </a:p>
          <a:p>
            <a:pPr marL="0" indent="0">
              <a:buNone/>
            </a:pPr>
            <a:r>
              <a:rPr lang="en-GB" dirty="0" smtClean="0"/>
              <a:t>Record the frequency, type and volume of alcohol consumed on a weekly basis. Excessive alcohol use can predispose patients to conditions such as Wernicke’s encephalopathy, </a:t>
            </a:r>
            <a:r>
              <a:rPr lang="en-GB" dirty="0" err="1" smtClean="0"/>
              <a:t>Korsakoff</a:t>
            </a:r>
            <a:r>
              <a:rPr lang="en-GB" dirty="0" smtClean="0"/>
              <a:t> syndrome, and peripheral neuropathy</a:t>
            </a:r>
          </a:p>
          <a:p>
            <a:pPr marL="0" indent="0">
              <a:buNone/>
            </a:pPr>
            <a:r>
              <a:rPr lang="en-GB" b="1" dirty="0" smtClean="0"/>
              <a:t>Diet</a:t>
            </a:r>
          </a:p>
          <a:p>
            <a:pPr marL="0" indent="0">
              <a:buNone/>
            </a:pPr>
            <a:r>
              <a:rPr lang="en-GB" dirty="0" smtClean="0"/>
              <a:t>Ask if the patient what their diet looks like on an average day, paying attention to factors that may predispose them to neurological conditions:</a:t>
            </a:r>
          </a:p>
          <a:p>
            <a:pPr marL="0" indent="0">
              <a:buNone/>
            </a:pPr>
            <a:r>
              <a:rPr lang="en-GB" dirty="0" smtClean="0"/>
              <a:t> High salt intake: linked to hypertension and stroke</a:t>
            </a:r>
          </a:p>
          <a:p>
            <a:pPr marL="0" indent="0">
              <a:buNone/>
            </a:pPr>
            <a:r>
              <a:rPr lang="en-GB" dirty="0" smtClean="0"/>
              <a:t>Vitamin deficiencies such as vitamin B12 or B1 (thiamine): linked to neuropathies and cognitive impairment</a:t>
            </a:r>
          </a:p>
          <a:p>
            <a:pPr marL="0" indent="0">
              <a:buNone/>
            </a:pPr>
            <a:endParaRPr lang="en-GB" dirty="0"/>
          </a:p>
        </p:txBody>
      </p:sp>
    </p:spTree>
    <p:extLst>
      <p:ext uri="{BB962C8B-B14F-4D97-AF65-F5344CB8AC3E}">
        <p14:creationId xmlns:p14="http://schemas.microsoft.com/office/powerpoint/2010/main" val="3469888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Exercise</a:t>
            </a:r>
          </a:p>
          <a:p>
            <a:pPr marL="0" indent="0">
              <a:buNone/>
            </a:pPr>
            <a:r>
              <a:rPr lang="en-GB" dirty="0" smtClean="0"/>
              <a:t>Ask if the patient regularly exercises (including frequency and exercise type). Regular exercise is protective against neurological conditions like stroke, dementia, and Parkinson’s disease.</a:t>
            </a:r>
          </a:p>
          <a:p>
            <a:pPr marL="0" indent="0">
              <a:buNone/>
            </a:pPr>
            <a:r>
              <a:rPr lang="en-GB" b="1" dirty="0" smtClean="0"/>
              <a:t>Occupation</a:t>
            </a:r>
          </a:p>
          <a:p>
            <a:pPr marL="0" indent="0">
              <a:buNone/>
            </a:pPr>
            <a:r>
              <a:rPr lang="en-GB" dirty="0" smtClean="0"/>
              <a:t>Ask about the patient’s current occupation:</a:t>
            </a:r>
          </a:p>
          <a:p>
            <a:pPr marL="0" indent="0">
              <a:buNone/>
            </a:pPr>
            <a:r>
              <a:rPr lang="en-GB" dirty="0" smtClean="0"/>
              <a:t> Assess if their job involves exposure to neurological hazards (e.g. heavy metals, repetitive strain, or stress)</a:t>
            </a:r>
          </a:p>
          <a:p>
            <a:pPr marL="0" indent="0">
              <a:buNone/>
            </a:pPr>
            <a:r>
              <a:rPr lang="en-GB" dirty="0" smtClean="0"/>
              <a:t>    If the patient experiences neurological symptoms (e.g. seizures, limb weakness), assess how these may affect their ability to work safely</a:t>
            </a:r>
          </a:p>
          <a:p>
            <a:pPr marL="0" indent="0">
              <a:buNone/>
            </a:pPr>
            <a:r>
              <a:rPr lang="en-GB" dirty="0" smtClean="0"/>
              <a:t>    If the patient is experiencing episodes of syncope and works with heavy machinery or at heights, it is important to advise them to take time off work until they have been fully investigated</a:t>
            </a:r>
          </a:p>
          <a:p>
            <a:pPr marL="0" indent="0">
              <a:buNone/>
            </a:pPr>
            <a:endParaRPr lang="en-GB" dirty="0"/>
          </a:p>
        </p:txBody>
      </p:sp>
    </p:spTree>
    <p:extLst>
      <p:ext uri="{BB962C8B-B14F-4D97-AF65-F5344CB8AC3E}">
        <p14:creationId xmlns:p14="http://schemas.microsoft.com/office/powerpoint/2010/main" val="1158790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lstStyle/>
          <a:p>
            <a:pPr marL="0" indent="0">
              <a:buNone/>
            </a:pPr>
            <a:r>
              <a:rPr lang="en-GB" b="1" dirty="0" smtClean="0"/>
              <a:t>Driving</a:t>
            </a:r>
          </a:p>
          <a:p>
            <a:pPr marL="0" indent="0">
              <a:buNone/>
            </a:pPr>
            <a:r>
              <a:rPr lang="en-GB" dirty="0" smtClean="0"/>
              <a:t>If the patient drives and has presented with syncope or other concerning neurological symptoms (e.g. seizures, weakness, visual changes), it is important to advise them not to drive until they have been fully investigated and to inform the relevant driving authority (e.g. DVLA) of their current medical issues.</a:t>
            </a:r>
            <a:endParaRPr lang="en-GB" dirty="0"/>
          </a:p>
        </p:txBody>
      </p:sp>
    </p:spTree>
    <p:extLst>
      <p:ext uri="{BB962C8B-B14F-4D97-AF65-F5344CB8AC3E}">
        <p14:creationId xmlns:p14="http://schemas.microsoft.com/office/powerpoint/2010/main" val="2378633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br>
              <a:rPr lang="en-GB" dirty="0" smtClean="0"/>
            </a:b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Presenting complaint</a:t>
            </a:r>
          </a:p>
          <a:p>
            <a:pPr marL="0" indent="0">
              <a:buNone/>
            </a:pPr>
            <a:r>
              <a:rPr lang="en-GB" dirty="0" smtClean="0"/>
              <a:t>Use open questioning to explore the patient’s presenting complaint:</a:t>
            </a:r>
          </a:p>
          <a:p>
            <a:pPr marL="0" indent="0">
              <a:buNone/>
            </a:pPr>
            <a:r>
              <a:rPr lang="en-GB" dirty="0" smtClean="0"/>
              <a:t>“What’s brought you in to see me today?”</a:t>
            </a:r>
          </a:p>
          <a:p>
            <a:pPr marL="0" indent="0">
              <a:buNone/>
            </a:pPr>
            <a:r>
              <a:rPr lang="en-GB" dirty="0" smtClean="0"/>
              <a:t>    “Tell me about the issues you’ve been experiencing.”</a:t>
            </a:r>
          </a:p>
          <a:p>
            <a:pPr marL="0" indent="0">
              <a:buNone/>
            </a:pPr>
            <a:r>
              <a:rPr lang="en-GB" dirty="0" smtClean="0"/>
              <a:t>Provide the patient with enough time to answer and avoid interrupting them.</a:t>
            </a:r>
          </a:p>
          <a:p>
            <a:pPr marL="0" indent="0">
              <a:buNone/>
            </a:pPr>
            <a:r>
              <a:rPr lang="en-GB" dirty="0" smtClean="0"/>
              <a:t>Facilitate the patient to expand on their presenting complaint if required:</a:t>
            </a:r>
          </a:p>
          <a:p>
            <a:pPr marL="0" indent="0">
              <a:buNone/>
            </a:pPr>
            <a:r>
              <a:rPr lang="en-GB" dirty="0" smtClean="0"/>
              <a:t>“Ok, can you tell me more about that?</a:t>
            </a:r>
            <a:endParaRPr lang="en-GB" dirty="0"/>
          </a:p>
        </p:txBody>
      </p:sp>
    </p:spTree>
    <p:extLst>
      <p:ext uri="{BB962C8B-B14F-4D97-AF65-F5344CB8AC3E}">
        <p14:creationId xmlns:p14="http://schemas.microsoft.com/office/powerpoint/2010/main" val="930500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Closing the consultation</a:t>
            </a:r>
          </a:p>
          <a:p>
            <a:pPr marL="0" indent="0">
              <a:buNone/>
            </a:pPr>
            <a:r>
              <a:rPr lang="en-GB" dirty="0" smtClean="0"/>
              <a:t>Summarise the key points back to the patient.</a:t>
            </a:r>
          </a:p>
          <a:p>
            <a:pPr marL="0" indent="0">
              <a:buNone/>
            </a:pPr>
            <a:r>
              <a:rPr lang="en-GB" dirty="0" smtClean="0"/>
              <a:t>Ask the patient if they have any questions or concerns that have not been addressed.</a:t>
            </a:r>
          </a:p>
          <a:p>
            <a:pPr marL="0" indent="0">
              <a:buNone/>
            </a:pPr>
            <a:r>
              <a:rPr lang="en-GB" dirty="0" smtClean="0"/>
              <a:t>Thank the patient for their time.</a:t>
            </a:r>
          </a:p>
          <a:p>
            <a:pPr marL="0" indent="0">
              <a:buNone/>
            </a:pPr>
            <a:r>
              <a:rPr lang="en-GB" dirty="0" smtClean="0"/>
              <a:t>Dispose of PPE appropriately and wash your hands</a:t>
            </a:r>
            <a:endParaRPr lang="en-GB" dirty="0"/>
          </a:p>
        </p:txBody>
      </p:sp>
    </p:spTree>
    <p:extLst>
      <p:ext uri="{BB962C8B-B14F-4D97-AF65-F5344CB8AC3E}">
        <p14:creationId xmlns:p14="http://schemas.microsoft.com/office/powerpoint/2010/main" val="1585045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CRANIAL NERVES EXAMINATION</a:t>
            </a:r>
          </a:p>
          <a:p>
            <a:pPr marL="0" indent="0">
              <a:buNone/>
            </a:pPr>
            <a:r>
              <a:rPr lang="en-GB" b="1" dirty="0" smtClean="0"/>
              <a:t>Introduction</a:t>
            </a:r>
          </a:p>
          <a:p>
            <a:pPr marL="0" indent="0">
              <a:buNone/>
            </a:pPr>
            <a:r>
              <a:rPr lang="en-GB" dirty="0" smtClean="0"/>
              <a:t>Wash your hands and don PPE if appropriate.</a:t>
            </a:r>
          </a:p>
          <a:p>
            <a:pPr marL="0" indent="0">
              <a:buNone/>
            </a:pPr>
            <a:r>
              <a:rPr lang="en-GB" dirty="0" smtClean="0"/>
              <a:t>Introduce yourself to the patient including your name and role.</a:t>
            </a:r>
          </a:p>
          <a:p>
            <a:pPr marL="0" indent="0">
              <a:buNone/>
            </a:pPr>
            <a:r>
              <a:rPr lang="en-GB" dirty="0" smtClean="0"/>
              <a:t>Confirm the patient’s name and date of birth.</a:t>
            </a:r>
          </a:p>
          <a:p>
            <a:pPr marL="0" indent="0">
              <a:buNone/>
            </a:pPr>
            <a:r>
              <a:rPr lang="en-GB" dirty="0" smtClean="0"/>
              <a:t>Briefly explain what the examination will involve using patient-friendly language.</a:t>
            </a:r>
          </a:p>
          <a:p>
            <a:pPr marL="0" indent="0">
              <a:buNone/>
            </a:pPr>
            <a:r>
              <a:rPr lang="en-GB" dirty="0" smtClean="0"/>
              <a:t>Gain consent to proceed with the examination.</a:t>
            </a:r>
          </a:p>
          <a:p>
            <a:pPr marL="0" indent="0">
              <a:buNone/>
            </a:pPr>
            <a:r>
              <a:rPr lang="en-GB" dirty="0" smtClean="0"/>
              <a:t>Ask the patient to sit on a chair, approximately one arm’s length away.</a:t>
            </a:r>
          </a:p>
          <a:p>
            <a:pPr marL="0" indent="0">
              <a:buNone/>
            </a:pPr>
            <a:r>
              <a:rPr lang="en-GB" dirty="0" smtClean="0"/>
              <a:t>Ask the patient if they have any pain before proceeding with the clinical examination</a:t>
            </a:r>
            <a:endParaRPr lang="en-GB" dirty="0"/>
          </a:p>
        </p:txBody>
      </p:sp>
    </p:spTree>
    <p:extLst>
      <p:ext uri="{BB962C8B-B14F-4D97-AF65-F5344CB8AC3E}">
        <p14:creationId xmlns:p14="http://schemas.microsoft.com/office/powerpoint/2010/main" val="650524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t>Perform a brief general inspection of the patient, looking for clinical signs suggestive of underlying pathology:</a:t>
            </a:r>
          </a:p>
          <a:p>
            <a:pPr marL="0" indent="0">
              <a:buNone/>
            </a:pPr>
            <a:r>
              <a:rPr lang="en-GB" dirty="0" smtClean="0"/>
              <a:t> </a:t>
            </a:r>
            <a:r>
              <a:rPr lang="en-GB" b="1" dirty="0" smtClean="0"/>
              <a:t>Speech abnormalities: </a:t>
            </a:r>
            <a:r>
              <a:rPr lang="en-GB" dirty="0" smtClean="0"/>
              <a:t>may indicate glossopharyngeal or </a:t>
            </a:r>
            <a:r>
              <a:rPr lang="en-GB" dirty="0" err="1" smtClean="0"/>
              <a:t>vagus</a:t>
            </a:r>
            <a:r>
              <a:rPr lang="en-GB" dirty="0" smtClean="0"/>
              <a:t> nerve pathology.</a:t>
            </a:r>
          </a:p>
          <a:p>
            <a:pPr marL="0" indent="0">
              <a:buNone/>
            </a:pPr>
            <a:r>
              <a:rPr lang="en-GB" dirty="0" smtClean="0"/>
              <a:t> </a:t>
            </a:r>
            <a:r>
              <a:rPr lang="en-GB" b="1" dirty="0" smtClean="0"/>
              <a:t>Facial asymmetry: </a:t>
            </a:r>
            <a:r>
              <a:rPr lang="en-GB" dirty="0" smtClean="0"/>
              <a:t>suggestive of facial nerve palsy.</a:t>
            </a:r>
          </a:p>
          <a:p>
            <a:pPr marL="0" indent="0">
              <a:buNone/>
            </a:pPr>
            <a:r>
              <a:rPr lang="en-GB" dirty="0" smtClean="0"/>
              <a:t> </a:t>
            </a:r>
            <a:r>
              <a:rPr lang="en-GB" b="1" dirty="0" smtClean="0"/>
              <a:t>Eyelid abnormalities: </a:t>
            </a:r>
            <a:r>
              <a:rPr lang="en-GB" dirty="0" smtClean="0"/>
              <a:t>ptosis may indicate </a:t>
            </a:r>
            <a:r>
              <a:rPr lang="en-GB" dirty="0" err="1" smtClean="0"/>
              <a:t>oculomotor</a:t>
            </a:r>
            <a:r>
              <a:rPr lang="en-GB" dirty="0" smtClean="0"/>
              <a:t> nerve pathology.</a:t>
            </a:r>
          </a:p>
          <a:p>
            <a:pPr marL="0" indent="0">
              <a:buNone/>
            </a:pPr>
            <a:r>
              <a:rPr lang="en-GB" dirty="0" smtClean="0"/>
              <a:t> </a:t>
            </a:r>
            <a:r>
              <a:rPr lang="en-GB" b="1" dirty="0" smtClean="0"/>
              <a:t>Pupillary abnormalities: </a:t>
            </a:r>
            <a:r>
              <a:rPr lang="en-GB" dirty="0" err="1" smtClean="0"/>
              <a:t>mydriasis</a:t>
            </a:r>
            <a:r>
              <a:rPr lang="en-GB" dirty="0" smtClean="0"/>
              <a:t> occurs in </a:t>
            </a:r>
            <a:r>
              <a:rPr lang="en-GB" dirty="0" err="1" smtClean="0"/>
              <a:t>oculomotor</a:t>
            </a:r>
            <a:r>
              <a:rPr lang="en-GB" dirty="0" smtClean="0"/>
              <a:t> nerve palsy.</a:t>
            </a:r>
          </a:p>
          <a:p>
            <a:pPr marL="0" indent="0">
              <a:buNone/>
            </a:pPr>
            <a:r>
              <a:rPr lang="en-GB" b="1" dirty="0" smtClean="0"/>
              <a:t> Strabismus( eye misalignment): </a:t>
            </a:r>
            <a:r>
              <a:rPr lang="en-GB" dirty="0" smtClean="0"/>
              <a:t>may indicate </a:t>
            </a:r>
            <a:r>
              <a:rPr lang="en-GB" dirty="0" err="1" smtClean="0"/>
              <a:t>oculomotor</a:t>
            </a:r>
            <a:r>
              <a:rPr lang="en-GB" dirty="0" smtClean="0"/>
              <a:t>, trochlear or </a:t>
            </a:r>
            <a:r>
              <a:rPr lang="en-GB" dirty="0" err="1" smtClean="0"/>
              <a:t>abducens</a:t>
            </a:r>
            <a:r>
              <a:rPr lang="en-GB" dirty="0" smtClean="0"/>
              <a:t> nerve palsy.</a:t>
            </a:r>
          </a:p>
          <a:p>
            <a:pPr marL="0" indent="0">
              <a:buNone/>
            </a:pPr>
            <a:r>
              <a:rPr lang="en-GB" dirty="0" smtClean="0"/>
              <a:t> </a:t>
            </a:r>
            <a:r>
              <a:rPr lang="en-GB" b="1" dirty="0" smtClean="0"/>
              <a:t>Limbs: </a:t>
            </a:r>
            <a:r>
              <a:rPr lang="en-GB" dirty="0" smtClean="0"/>
              <a:t>pay attention to the patient’s arms and legs as they enter the room and take a seat noting any abnormalities (e.g. spasticity, weakness, wasting, tremor, fasciculation) which may suggest the presence of a neurological syndrome)</a:t>
            </a:r>
            <a:endParaRPr lang="en-GB" dirty="0"/>
          </a:p>
        </p:txBody>
      </p:sp>
    </p:spTree>
    <p:extLst>
      <p:ext uri="{BB962C8B-B14F-4D97-AF65-F5344CB8AC3E}">
        <p14:creationId xmlns:p14="http://schemas.microsoft.com/office/powerpoint/2010/main" val="3378153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lstStyle/>
          <a:p>
            <a:pPr marL="0" indent="0">
              <a:buNone/>
            </a:pPr>
            <a:r>
              <a:rPr lang="en-GB" dirty="0" smtClean="0"/>
              <a:t>Olfactory nerve (CN I)</a:t>
            </a:r>
          </a:p>
          <a:p>
            <a:pPr marL="0" indent="0">
              <a:buNone/>
            </a:pPr>
            <a:r>
              <a:rPr lang="en-GB" dirty="0" smtClean="0"/>
              <a:t>The olfactory nerve (CN I) transmits sensory information about odours to the central nervous system where they are perceived as smell (olfaction). There is no motor component to the olfactory nerve.</a:t>
            </a:r>
          </a:p>
          <a:p>
            <a:pPr marL="0" indent="0">
              <a:buNone/>
            </a:pPr>
            <a:r>
              <a:rPr lang="en-GB" dirty="0" smtClean="0"/>
              <a:t>Ask the patient if they have noticed any recent changes to their sense of smell</a:t>
            </a:r>
          </a:p>
          <a:p>
            <a:pPr marL="0" indent="0">
              <a:buNone/>
            </a:pPr>
            <a:endParaRPr lang="en-GB" dirty="0"/>
          </a:p>
        </p:txBody>
      </p:sp>
    </p:spTree>
    <p:extLst>
      <p:ext uri="{BB962C8B-B14F-4D97-AF65-F5344CB8AC3E}">
        <p14:creationId xmlns:p14="http://schemas.microsoft.com/office/powerpoint/2010/main" val="737504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Inspect the pupils</a:t>
            </a:r>
          </a:p>
          <a:p>
            <a:pPr marL="0" indent="0">
              <a:buNone/>
            </a:pPr>
            <a:r>
              <a:rPr lang="en-GB" dirty="0" smtClean="0"/>
              <a:t>The pupil is the hole in the centre of the iris that allows light to enter the eye and reach the retina.</a:t>
            </a:r>
          </a:p>
          <a:p>
            <a:pPr marL="0" indent="0">
              <a:buNone/>
            </a:pPr>
            <a:r>
              <a:rPr lang="en-GB" b="1" dirty="0" smtClean="0"/>
              <a:t>Assess pupil size:</a:t>
            </a:r>
          </a:p>
          <a:p>
            <a:pPr marL="0" indent="0">
              <a:buNone/>
            </a:pPr>
            <a:r>
              <a:rPr lang="en-GB" dirty="0" smtClean="0"/>
              <a:t> Normal pupil size varies between individuals and depends on lighting conditions (i.e. smaller in bright light, larger in the dark).</a:t>
            </a:r>
          </a:p>
          <a:p>
            <a:pPr marL="0" indent="0">
              <a:buNone/>
            </a:pPr>
            <a:r>
              <a:rPr lang="en-GB" dirty="0" smtClean="0"/>
              <a:t> Pupils are usually smaller in infancy and larger in adolescence.</a:t>
            </a:r>
          </a:p>
          <a:p>
            <a:pPr marL="0" indent="0">
              <a:buNone/>
            </a:pPr>
            <a:r>
              <a:rPr lang="en-GB" b="1" dirty="0" smtClean="0"/>
              <a:t>Assess pupil shape:</a:t>
            </a:r>
          </a:p>
          <a:p>
            <a:pPr marL="0" indent="0">
              <a:buNone/>
            </a:pPr>
            <a:r>
              <a:rPr lang="en-GB" dirty="0" smtClean="0"/>
              <a:t> Pupils should be round, abnormal shapes can be congenital or due to pathology (e.g. posterior </a:t>
            </a:r>
            <a:r>
              <a:rPr lang="en-GB" dirty="0" err="1" smtClean="0"/>
              <a:t>synechiae</a:t>
            </a:r>
            <a:r>
              <a:rPr lang="en-GB" dirty="0" smtClean="0"/>
              <a:t> associated with uveitis).</a:t>
            </a:r>
          </a:p>
          <a:p>
            <a:pPr marL="0" indent="0">
              <a:buNone/>
            </a:pPr>
            <a:r>
              <a:rPr lang="en-GB" dirty="0" smtClean="0"/>
              <a:t>    Peaked pupils in the context of trauma are suggestive of globe injury.</a:t>
            </a:r>
          </a:p>
          <a:p>
            <a:pPr marL="0" indent="0">
              <a:buNone/>
            </a:pPr>
            <a:r>
              <a:rPr lang="en-GB" b="1" dirty="0" smtClean="0"/>
              <a:t>Assess pupil symmetry:</a:t>
            </a:r>
            <a:endParaRPr lang="en-GB" b="1" dirty="0"/>
          </a:p>
        </p:txBody>
      </p:sp>
    </p:spTree>
    <p:extLst>
      <p:ext uri="{BB962C8B-B14F-4D97-AF65-F5344CB8AC3E}">
        <p14:creationId xmlns:p14="http://schemas.microsoft.com/office/powerpoint/2010/main" val="1362922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Visual acuity</a:t>
            </a:r>
          </a:p>
          <a:p>
            <a:pPr marL="0" indent="0">
              <a:buNone/>
            </a:pPr>
            <a:r>
              <a:rPr lang="en-GB" b="1" dirty="0" smtClean="0"/>
              <a:t>Assessment of visual acuity (distance)</a:t>
            </a:r>
          </a:p>
          <a:p>
            <a:pPr marL="0" indent="0">
              <a:buNone/>
            </a:pPr>
            <a:r>
              <a:rPr lang="en-GB" dirty="0" smtClean="0"/>
              <a:t>Begin by assessing the patient’s visual acuity using a </a:t>
            </a:r>
            <a:r>
              <a:rPr lang="en-GB" dirty="0" err="1" smtClean="0"/>
              <a:t>Snellen</a:t>
            </a:r>
            <a:r>
              <a:rPr lang="en-GB" dirty="0" smtClean="0"/>
              <a:t> chart. If the patient normally uses distance glasses, ensure these are worn for the assessment.</a:t>
            </a:r>
          </a:p>
          <a:p>
            <a:pPr marL="0" indent="0">
              <a:buNone/>
            </a:pPr>
            <a:r>
              <a:rPr lang="en-GB" dirty="0" smtClean="0"/>
              <a:t>1. Stand the patient at 6 metres from the </a:t>
            </a:r>
            <a:r>
              <a:rPr lang="en-GB" dirty="0" err="1" smtClean="0"/>
              <a:t>Snellen</a:t>
            </a:r>
            <a:r>
              <a:rPr lang="en-GB" dirty="0" smtClean="0"/>
              <a:t> chart.</a:t>
            </a:r>
          </a:p>
          <a:p>
            <a:pPr marL="0" indent="0">
              <a:buNone/>
            </a:pPr>
            <a:r>
              <a:rPr lang="en-GB" dirty="0" smtClean="0"/>
              <a:t>2. Ask the patient to cover one eye and read the lowest line they are able to.</a:t>
            </a:r>
          </a:p>
          <a:p>
            <a:pPr marL="0" indent="0">
              <a:buNone/>
            </a:pPr>
            <a:r>
              <a:rPr lang="en-GB" dirty="0" smtClean="0"/>
              <a:t>3. Record the lowest line the patient was able to read (e.g. 6/6 (metric) which is equivalent to 20/20 (imperial)).</a:t>
            </a:r>
          </a:p>
          <a:p>
            <a:pPr marL="0" indent="0">
              <a:buNone/>
            </a:pPr>
            <a:r>
              <a:rPr lang="en-GB" dirty="0" smtClean="0"/>
              <a:t>4. You can have the patient read through a pinhole to see if this improves vision (if vision is improved with a pinhole, it suggests there is a refractive component to the patient’s poor vision).</a:t>
            </a:r>
          </a:p>
          <a:p>
            <a:pPr marL="0" indent="0">
              <a:buNone/>
            </a:pPr>
            <a:r>
              <a:rPr lang="en-GB" dirty="0" smtClean="0"/>
              <a:t>5. Repeat the above steps with the other eye</a:t>
            </a:r>
            <a:endParaRPr lang="en-GB" dirty="0"/>
          </a:p>
        </p:txBody>
      </p:sp>
    </p:spTree>
    <p:extLst>
      <p:ext uri="{BB962C8B-B14F-4D97-AF65-F5344CB8AC3E}">
        <p14:creationId xmlns:p14="http://schemas.microsoft.com/office/powerpoint/2010/main" val="3189433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Further steps for patients with poor vision</a:t>
            </a:r>
          </a:p>
          <a:p>
            <a:pPr marL="0" indent="0">
              <a:buNone/>
            </a:pPr>
            <a:r>
              <a:rPr lang="en-GB" dirty="0" smtClean="0"/>
              <a:t>If the patient is unable to read the top line of the </a:t>
            </a:r>
            <a:r>
              <a:rPr lang="en-GB" dirty="0" err="1" smtClean="0"/>
              <a:t>Snellen</a:t>
            </a:r>
            <a:r>
              <a:rPr lang="en-GB" dirty="0" smtClean="0"/>
              <a:t> chart at 6 metres (even with pinhole) move through the following steps as necessary:</a:t>
            </a:r>
          </a:p>
          <a:p>
            <a:pPr marL="0" indent="0">
              <a:buNone/>
            </a:pPr>
            <a:r>
              <a:rPr lang="en-GB" dirty="0" smtClean="0"/>
              <a:t>1. Reduce the distance to 3 metres from the </a:t>
            </a:r>
            <a:r>
              <a:rPr lang="en-GB" dirty="0" err="1" smtClean="0"/>
              <a:t>Snellen</a:t>
            </a:r>
            <a:r>
              <a:rPr lang="en-GB" dirty="0" smtClean="0"/>
              <a:t> chart (the acuity would then be recorded as 3/denominator).</a:t>
            </a:r>
          </a:p>
          <a:p>
            <a:pPr marL="0" indent="0">
              <a:buNone/>
            </a:pPr>
            <a:r>
              <a:rPr lang="en-GB" dirty="0" smtClean="0"/>
              <a:t>2. Reduce the distance to 1 metre from the </a:t>
            </a:r>
            <a:r>
              <a:rPr lang="en-GB" dirty="0" err="1" smtClean="0"/>
              <a:t>Snellen</a:t>
            </a:r>
            <a:r>
              <a:rPr lang="en-GB" dirty="0" smtClean="0"/>
              <a:t> chart (1/denominator).</a:t>
            </a:r>
          </a:p>
          <a:p>
            <a:pPr marL="0" indent="0">
              <a:buNone/>
            </a:pPr>
            <a:r>
              <a:rPr lang="en-GB" dirty="0" smtClean="0"/>
              <a:t>3. Assess if they can count the number of fingers you’re holding up (recorded as “Counting Fingers” or “CF”).</a:t>
            </a:r>
          </a:p>
          <a:p>
            <a:pPr marL="0" indent="0">
              <a:buNone/>
            </a:pPr>
            <a:r>
              <a:rPr lang="en-GB" dirty="0" smtClean="0"/>
              <a:t>4. Assess if they can see gross hand movements (recorded as “Hand Movements” or “HM”).</a:t>
            </a:r>
          </a:p>
          <a:p>
            <a:pPr marL="0" indent="0">
              <a:buNone/>
            </a:pPr>
            <a:r>
              <a:rPr lang="en-GB" dirty="0" smtClean="0"/>
              <a:t>5. Assess if they can detect light from a pen torch shone into each eye (“Perception of Light”/”PL” or “No Perception of Light”/”NPL”).</a:t>
            </a:r>
            <a:endParaRPr lang="en-GB" dirty="0"/>
          </a:p>
        </p:txBody>
      </p:sp>
    </p:spTree>
    <p:extLst>
      <p:ext uri="{BB962C8B-B14F-4D97-AF65-F5344CB8AC3E}">
        <p14:creationId xmlns:p14="http://schemas.microsoft.com/office/powerpoint/2010/main" val="8041852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Pupillary reflexes</a:t>
            </a:r>
          </a:p>
          <a:p>
            <a:pPr marL="0" indent="0">
              <a:buNone/>
            </a:pPr>
            <a:r>
              <a:rPr lang="en-GB" dirty="0" smtClean="0"/>
              <a:t>With the patient seated, dim the lights in the assessment room to allow you to assess pupillary reflexes effectively.</a:t>
            </a:r>
          </a:p>
          <a:p>
            <a:pPr marL="0" indent="0">
              <a:buNone/>
            </a:pPr>
            <a:r>
              <a:rPr lang="en-GB" b="1" dirty="0" smtClean="0"/>
              <a:t>Direct pupillary reflex</a:t>
            </a:r>
          </a:p>
          <a:p>
            <a:pPr marL="0" indent="0">
              <a:buNone/>
            </a:pPr>
            <a:r>
              <a:rPr lang="en-GB" b="1" dirty="0" smtClean="0"/>
              <a:t>Assess the direct pupillary reflex:</a:t>
            </a:r>
          </a:p>
          <a:p>
            <a:pPr marL="0" indent="0">
              <a:buNone/>
            </a:pPr>
            <a:r>
              <a:rPr lang="en-GB" dirty="0" smtClean="0"/>
              <a:t>Shine the light from your pen torch into the patient’s pupil and observe for pupillary restriction in the </a:t>
            </a:r>
            <a:r>
              <a:rPr lang="en-GB" dirty="0" err="1" smtClean="0"/>
              <a:t>ipsilateral</a:t>
            </a:r>
            <a:r>
              <a:rPr lang="en-GB" dirty="0" smtClean="0"/>
              <a:t> eye.</a:t>
            </a:r>
          </a:p>
          <a:p>
            <a:pPr marL="0" indent="0">
              <a:buNone/>
            </a:pPr>
            <a:r>
              <a:rPr lang="en-GB" dirty="0" smtClean="0"/>
              <a:t> A normal direct pupillary reflex involves constriction of the pupil that the light is being shone into.</a:t>
            </a:r>
          </a:p>
          <a:p>
            <a:pPr marL="0" indent="0">
              <a:buNone/>
            </a:pPr>
            <a:endParaRPr lang="en-GB" dirty="0"/>
          </a:p>
        </p:txBody>
      </p:sp>
    </p:spTree>
    <p:extLst>
      <p:ext uri="{BB962C8B-B14F-4D97-AF65-F5344CB8AC3E}">
        <p14:creationId xmlns:p14="http://schemas.microsoft.com/office/powerpoint/2010/main" val="2077754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lstStyle/>
          <a:p>
            <a:pPr marL="0" indent="0">
              <a:buNone/>
            </a:pPr>
            <a:r>
              <a:rPr lang="en-GB" b="1" dirty="0" smtClean="0"/>
              <a:t>Consensual pupillary reflex</a:t>
            </a:r>
          </a:p>
          <a:p>
            <a:pPr marL="0" indent="0">
              <a:buNone/>
            </a:pPr>
            <a:r>
              <a:rPr lang="en-GB" b="1" dirty="0" smtClean="0"/>
              <a:t>Assess the consensual pupillary reflex:</a:t>
            </a:r>
          </a:p>
          <a:p>
            <a:pPr marL="0" indent="0">
              <a:buNone/>
            </a:pPr>
            <a:r>
              <a:rPr lang="en-GB" dirty="0" smtClean="0"/>
              <a:t>Once again shine the light from your pen torch into the same pupil, but this time observe for pupillary restriction in the contralateral eye.</a:t>
            </a:r>
          </a:p>
          <a:p>
            <a:pPr marL="0" indent="0">
              <a:buNone/>
            </a:pPr>
            <a:r>
              <a:rPr lang="en-GB" dirty="0" smtClean="0"/>
              <a:t>A normal consensual pupillary reflex involves the contralateral pupil constricting as a response to light entering the eye being tested.</a:t>
            </a:r>
          </a:p>
          <a:p>
            <a:pPr marL="0" indent="0">
              <a:buNone/>
            </a:pPr>
            <a:endParaRPr lang="en-GB" dirty="0"/>
          </a:p>
        </p:txBody>
      </p:sp>
    </p:spTree>
    <p:extLst>
      <p:ext uri="{BB962C8B-B14F-4D97-AF65-F5344CB8AC3E}">
        <p14:creationId xmlns:p14="http://schemas.microsoft.com/office/powerpoint/2010/main" val="38707134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Accommodation reflex</a:t>
            </a:r>
          </a:p>
          <a:p>
            <a:pPr marL="0" indent="0">
              <a:buNone/>
            </a:pPr>
            <a:r>
              <a:rPr lang="en-GB" dirty="0" smtClean="0"/>
              <a:t>1. Ask the patient to focus on a distant object (clock on the wall/light switch).</a:t>
            </a:r>
          </a:p>
          <a:p>
            <a:pPr marL="0" indent="0">
              <a:buNone/>
            </a:pPr>
            <a:r>
              <a:rPr lang="en-GB" dirty="0" smtClean="0"/>
              <a:t>2. Place your finger approximately 20-30cm in front of their eyes (alternatively, use the patient’s own thumb).</a:t>
            </a:r>
          </a:p>
          <a:p>
            <a:pPr marL="0" indent="0">
              <a:buNone/>
            </a:pPr>
            <a:r>
              <a:rPr lang="en-GB" dirty="0" smtClean="0"/>
              <a:t>3. Ask the patient to switch from looking at the distant object to the nearby finger/thumb.</a:t>
            </a:r>
          </a:p>
          <a:p>
            <a:pPr marL="0" indent="0">
              <a:buNone/>
            </a:pPr>
            <a:r>
              <a:rPr lang="en-GB" dirty="0" smtClean="0"/>
              <a:t>4. Observe the pupils, you should see constriction and convergence bilaterally</a:t>
            </a:r>
            <a:endParaRPr lang="en-GB" dirty="0"/>
          </a:p>
        </p:txBody>
      </p:sp>
    </p:spTree>
    <p:extLst>
      <p:ext uri="{BB962C8B-B14F-4D97-AF65-F5344CB8AC3E}">
        <p14:creationId xmlns:p14="http://schemas.microsoft.com/office/powerpoint/2010/main" val="113204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lstStyle/>
          <a:p>
            <a:pPr marL="0" indent="0">
              <a:buNone/>
            </a:pPr>
            <a:r>
              <a:rPr lang="en-GB" dirty="0" smtClean="0"/>
              <a:t>You should let the patient describe the symptoms in their own words, but make sure you identify exactly what the patient means if they use medical jargon (e.g. numbness, vertigo, etc.). </a:t>
            </a:r>
          </a:p>
          <a:p>
            <a:pPr marL="0" indent="0">
              <a:buNone/>
            </a:pPr>
            <a:r>
              <a:rPr lang="en-GB" dirty="0" smtClean="0"/>
              <a:t>If something is unclear, try reframing or using closed questions to narrow down their response.</a:t>
            </a:r>
            <a:endParaRPr lang="en-GB" dirty="0"/>
          </a:p>
        </p:txBody>
      </p:sp>
    </p:spTree>
    <p:extLst>
      <p:ext uri="{BB962C8B-B14F-4D97-AF65-F5344CB8AC3E}">
        <p14:creationId xmlns:p14="http://schemas.microsoft.com/office/powerpoint/2010/main" val="3203557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Colour vision assessment</a:t>
            </a:r>
          </a:p>
          <a:p>
            <a:pPr marL="0" indent="0">
              <a:buNone/>
            </a:pPr>
            <a:r>
              <a:rPr lang="en-GB" dirty="0" smtClean="0"/>
              <a:t>Colour vision can be assessed using Ishihara plates, each of which contains a coloured circle of dots. </a:t>
            </a:r>
          </a:p>
          <a:p>
            <a:pPr marL="0" indent="0">
              <a:buNone/>
            </a:pPr>
            <a:r>
              <a:rPr lang="en-GB" dirty="0" smtClean="0"/>
              <a:t>Within the pattern of each circle are dots which form a number or shape that is clearly visible to those with normal colour vision and difficult or impossible to see for those with a red-green colour vision defect.</a:t>
            </a:r>
          </a:p>
          <a:p>
            <a:pPr marL="0" indent="0">
              <a:buNone/>
            </a:pPr>
            <a:r>
              <a:rPr lang="en-GB" b="1" dirty="0" smtClean="0"/>
              <a:t>How to use Ishihara plates</a:t>
            </a:r>
          </a:p>
          <a:p>
            <a:pPr marL="0" indent="0">
              <a:buNone/>
            </a:pPr>
            <a:r>
              <a:rPr lang="en-GB" dirty="0" smtClean="0"/>
              <a:t>If the patient normally wears glasses for reading, ensure these are worn for the assessment.</a:t>
            </a:r>
          </a:p>
          <a:p>
            <a:pPr marL="0" indent="0">
              <a:buNone/>
            </a:pPr>
            <a:r>
              <a:rPr lang="en-GB" dirty="0" smtClean="0"/>
              <a:t>1. Ask the patient to cover one of their eyes.</a:t>
            </a:r>
          </a:p>
          <a:p>
            <a:pPr marL="0" indent="0">
              <a:buNone/>
            </a:pPr>
            <a:r>
              <a:rPr lang="en-GB" dirty="0" smtClean="0"/>
              <a:t>2. Then ask the patient to read the numbers on the Ishihara plates. The first page is usually the ‘test plate’ which does not test colour vision and instead assesses contrast sensitivity. If the patient is unable to read the test plate, you should document this.</a:t>
            </a:r>
            <a:endParaRPr lang="en-GB" dirty="0"/>
          </a:p>
        </p:txBody>
      </p:sp>
    </p:spTree>
    <p:extLst>
      <p:ext uri="{BB962C8B-B14F-4D97-AF65-F5344CB8AC3E}">
        <p14:creationId xmlns:p14="http://schemas.microsoft.com/office/powerpoint/2010/main" val="3733045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lstStyle/>
          <a:p>
            <a:pPr marL="0" indent="0">
              <a:buNone/>
            </a:pPr>
            <a:r>
              <a:rPr lang="en-GB" dirty="0" smtClean="0"/>
              <a:t>3. If the patient is able to read the test plate, you should move through all of the Ishihara plates, asking the patient to identify the number on each. </a:t>
            </a:r>
          </a:p>
          <a:p>
            <a:pPr marL="0" indent="0">
              <a:buNone/>
            </a:pPr>
            <a:r>
              <a:rPr lang="en-GB" dirty="0" smtClean="0"/>
              <a:t>Once the test is complete, you should document the number of plates the patient identified correctly, including the test plate (e.g. 13/13).</a:t>
            </a:r>
          </a:p>
          <a:p>
            <a:pPr marL="0" indent="0">
              <a:buNone/>
            </a:pPr>
            <a:r>
              <a:rPr lang="en-GB" dirty="0" smtClean="0"/>
              <a:t>4. Repeat the assessment on the other eye.</a:t>
            </a:r>
            <a:endParaRPr lang="en-GB" dirty="0"/>
          </a:p>
        </p:txBody>
      </p:sp>
    </p:spTree>
    <p:extLst>
      <p:ext uri="{BB962C8B-B14F-4D97-AF65-F5344CB8AC3E}">
        <p14:creationId xmlns:p14="http://schemas.microsoft.com/office/powerpoint/2010/main" val="3400221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dirty="0" smtClean="0"/>
              <a:t>Visual neglect/inattention</a:t>
            </a:r>
          </a:p>
          <a:p>
            <a:pPr marL="0" indent="0">
              <a:buNone/>
            </a:pPr>
            <a:r>
              <a:rPr lang="en-GB" dirty="0" smtClean="0"/>
              <a:t>Visual neglect (also known as visual inattention) is a condition in which an individual develops a deficit in their awareness of one side (</a:t>
            </a:r>
            <a:r>
              <a:rPr lang="en-GB" dirty="0" err="1" smtClean="0"/>
              <a:t>hemispace</a:t>
            </a:r>
            <a:r>
              <a:rPr lang="en-GB" dirty="0" smtClean="0"/>
              <a:t>) of their visual field. </a:t>
            </a:r>
          </a:p>
          <a:p>
            <a:pPr marL="0" indent="0">
              <a:buNone/>
            </a:pPr>
            <a:r>
              <a:rPr lang="en-GB" dirty="0" smtClean="0"/>
              <a:t>This typically occurs in the context of parietal lobe injury after stroke, which results in an inability to perceive or process stimuli on one side of the body. </a:t>
            </a:r>
          </a:p>
          <a:p>
            <a:pPr marL="0" indent="0">
              <a:buNone/>
            </a:pPr>
            <a:r>
              <a:rPr lang="en-GB" dirty="0" smtClean="0"/>
              <a:t>It should be noted that visual neglect is not caused by optic nerve pathology, however, it is useful in the context of a cranial nerve examination to differentiate between pathology affecting the optic nerve (true visual field loss) and pathology affecting the cerebral hemisphere (inattention).</a:t>
            </a:r>
            <a:endParaRPr lang="en-GB" dirty="0"/>
          </a:p>
        </p:txBody>
      </p:sp>
    </p:spTree>
    <p:extLst>
      <p:ext uri="{BB962C8B-B14F-4D97-AF65-F5344CB8AC3E}">
        <p14:creationId xmlns:p14="http://schemas.microsoft.com/office/powerpoint/2010/main" val="34301892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Assessment</a:t>
            </a:r>
          </a:p>
          <a:p>
            <a:pPr marL="0" indent="0">
              <a:buNone/>
            </a:pPr>
            <a:r>
              <a:rPr lang="en-GB" b="1" dirty="0" smtClean="0"/>
              <a:t>To assess for visual neglect:</a:t>
            </a:r>
          </a:p>
          <a:p>
            <a:pPr marL="0" indent="0">
              <a:buNone/>
            </a:pPr>
            <a:r>
              <a:rPr lang="en-GB" dirty="0" smtClean="0"/>
              <a:t>1.  Position yourself sitting opposite the patient approximately 1 metre away.</a:t>
            </a:r>
          </a:p>
          <a:p>
            <a:pPr marL="0" indent="0">
              <a:buNone/>
            </a:pPr>
            <a:r>
              <a:rPr lang="en-GB" dirty="0" smtClean="0"/>
              <a:t>2. Ask the patient to remain focused on a fixed point on your face (e.g. nose) and to state if they see your left, right or both hands moving.</a:t>
            </a:r>
          </a:p>
          <a:p>
            <a:pPr marL="0" indent="0">
              <a:buNone/>
            </a:pPr>
            <a:r>
              <a:rPr lang="en-GB" dirty="0" smtClean="0"/>
              <a:t>3. Hold your hands out laterally, with each occupying one side of the patient’s visual field (i.e. left and right).</a:t>
            </a:r>
          </a:p>
          <a:p>
            <a:pPr marL="0" indent="0">
              <a:buNone/>
            </a:pPr>
            <a:r>
              <a:rPr lang="en-GB" dirty="0" smtClean="0"/>
              <a:t>4. Take turns wiggling a finger on each hand to see if the patient is able to correctly identify which finger has moved.</a:t>
            </a:r>
          </a:p>
          <a:p>
            <a:pPr marL="0" indent="0">
              <a:buNone/>
            </a:pPr>
            <a:r>
              <a:rPr lang="en-GB" dirty="0" smtClean="0"/>
              <a:t>5. Finally wiggle a finger on both hands simultaneously to see if the patient is able to correctly identify this</a:t>
            </a:r>
            <a:endParaRPr lang="en-GB" dirty="0"/>
          </a:p>
        </p:txBody>
      </p:sp>
    </p:spTree>
    <p:extLst>
      <p:ext uri="{BB962C8B-B14F-4D97-AF65-F5344CB8AC3E}">
        <p14:creationId xmlns:p14="http://schemas.microsoft.com/office/powerpoint/2010/main" val="10401031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Interpretation</a:t>
            </a:r>
          </a:p>
          <a:p>
            <a:pPr marL="0" indent="0">
              <a:buNone/>
            </a:pPr>
            <a:r>
              <a:rPr lang="en-GB" dirty="0" smtClean="0"/>
              <a:t>Visual inattention is present when there is neglect of one </a:t>
            </a:r>
            <a:r>
              <a:rPr lang="en-GB" dirty="0" err="1" smtClean="0"/>
              <a:t>hemispatial</a:t>
            </a:r>
            <a:r>
              <a:rPr lang="en-GB" dirty="0" smtClean="0"/>
              <a:t> field (i.e. left or right </a:t>
            </a:r>
            <a:r>
              <a:rPr lang="en-GB" dirty="0" err="1" smtClean="0"/>
              <a:t>hemispace</a:t>
            </a:r>
            <a:r>
              <a:rPr lang="en-GB" dirty="0" smtClean="0"/>
              <a:t>). Neglect of the left </a:t>
            </a:r>
            <a:r>
              <a:rPr lang="en-GB" dirty="0" err="1" smtClean="0"/>
              <a:t>hemispacial</a:t>
            </a:r>
            <a:r>
              <a:rPr lang="en-GB" dirty="0" smtClean="0"/>
              <a:t> field is much more common.</a:t>
            </a:r>
          </a:p>
          <a:p>
            <a:pPr marL="0" indent="0">
              <a:buNone/>
            </a:pPr>
            <a:r>
              <a:rPr lang="en-GB" dirty="0" smtClean="0"/>
              <a:t>Visual extinction is present when the patient can’t identify one of the moving fingers when a finger on both hands is wiggling simultaneously. They can, however, identify each of them when they’re wiggled individually. </a:t>
            </a:r>
          </a:p>
          <a:p>
            <a:pPr marL="0" indent="0">
              <a:buNone/>
            </a:pPr>
            <a:r>
              <a:rPr lang="en-GB" dirty="0" smtClean="0"/>
              <a:t>Again, during simultaneous bilateral wiggling, people will usually fail to see the finger wiggling on the left side.</a:t>
            </a:r>
            <a:endParaRPr lang="en-GB" dirty="0"/>
          </a:p>
        </p:txBody>
      </p:sp>
    </p:spTree>
    <p:extLst>
      <p:ext uri="{BB962C8B-B14F-4D97-AF65-F5344CB8AC3E}">
        <p14:creationId xmlns:p14="http://schemas.microsoft.com/office/powerpoint/2010/main" val="34757357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EXAMINATION</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Cranial nerves examination in summary</a:t>
            </a:r>
          </a:p>
          <a:p>
            <a:pPr marL="0" indent="0">
              <a:buNone/>
            </a:pPr>
            <a:r>
              <a:rPr lang="en-GB" b="1" dirty="0"/>
              <a:t>Cranial Nerve I – Olfactory</a:t>
            </a:r>
          </a:p>
          <a:p>
            <a:pPr marL="0" indent="0">
              <a:buNone/>
            </a:pPr>
            <a:r>
              <a:rPr lang="en-GB" dirty="0" smtClean="0"/>
              <a:t>Ask </a:t>
            </a:r>
            <a:r>
              <a:rPr lang="en-GB" dirty="0"/>
              <a:t>the patient to identify a common </a:t>
            </a:r>
            <a:r>
              <a:rPr lang="en-GB" dirty="0" err="1"/>
              <a:t>odor</a:t>
            </a:r>
            <a:r>
              <a:rPr lang="en-GB" dirty="0"/>
              <a:t>, such as coffee or peppermint, with their eyes closed. </a:t>
            </a:r>
            <a:endParaRPr lang="en-GB" dirty="0" smtClean="0"/>
          </a:p>
          <a:p>
            <a:pPr marL="0" indent="0">
              <a:buNone/>
            </a:pPr>
            <a:r>
              <a:rPr lang="en-GB" b="1" dirty="0"/>
              <a:t>Cranial Nerve II – Optic</a:t>
            </a:r>
          </a:p>
          <a:p>
            <a:pPr marL="0" indent="0">
              <a:buNone/>
            </a:pPr>
            <a:r>
              <a:rPr lang="en-GB" dirty="0" smtClean="0"/>
              <a:t>Be </a:t>
            </a:r>
            <a:r>
              <a:rPr lang="en-GB" dirty="0"/>
              <a:t>sure to provide adequate lighting when performing a vision assessment.</a:t>
            </a:r>
          </a:p>
          <a:p>
            <a:pPr marL="0" indent="0">
              <a:buNone/>
            </a:pPr>
            <a:r>
              <a:rPr lang="en-GB" dirty="0" smtClean="0"/>
              <a:t>Far </a:t>
            </a:r>
            <a:r>
              <a:rPr lang="en-GB" dirty="0"/>
              <a:t>vision is tested using the </a:t>
            </a:r>
            <a:r>
              <a:rPr lang="en-GB" dirty="0" err="1"/>
              <a:t>Snellen</a:t>
            </a:r>
            <a:r>
              <a:rPr lang="en-GB" dirty="0"/>
              <a:t> chart. </a:t>
            </a:r>
          </a:p>
          <a:p>
            <a:pPr marL="0" indent="0">
              <a:buNone/>
            </a:pPr>
            <a:r>
              <a:rPr lang="en-GB" dirty="0" smtClean="0"/>
              <a:t> </a:t>
            </a:r>
            <a:r>
              <a:rPr lang="en-GB" dirty="0"/>
              <a:t>The numerator of the fractions on the chart indicate what the individual can see at 20 feet, and the denominator indicates the distance at which someone with normal vision could see this line. </a:t>
            </a:r>
            <a:endParaRPr lang="en-GB" dirty="0" smtClean="0"/>
          </a:p>
          <a:p>
            <a:pPr marL="0" indent="0">
              <a:buNone/>
            </a:pPr>
            <a:r>
              <a:rPr lang="en-GB" dirty="0" smtClean="0"/>
              <a:t>For </a:t>
            </a:r>
            <a:r>
              <a:rPr lang="en-GB" dirty="0"/>
              <a:t>example, a result of 20/40 indicates this individual can see this line at 20 feet but someone with normal vision could see this line at 40 feet</a:t>
            </a:r>
          </a:p>
        </p:txBody>
      </p:sp>
    </p:spTree>
    <p:extLst>
      <p:ext uri="{BB962C8B-B14F-4D97-AF65-F5344CB8AC3E}">
        <p14:creationId xmlns:p14="http://schemas.microsoft.com/office/powerpoint/2010/main" val="1771372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pic>
        <p:nvPicPr>
          <p:cNvPr id="4" name="Content Placeholder 3"/>
          <p:cNvPicPr>
            <a:picLocks noGrp="1" noChangeAspect="1"/>
          </p:cNvPicPr>
          <p:nvPr>
            <p:ph idx="1"/>
          </p:nvPr>
        </p:nvPicPr>
        <p:blipFill>
          <a:blip r:embed="rId2"/>
          <a:stretch>
            <a:fillRect/>
          </a:stretch>
        </p:blipFill>
        <p:spPr>
          <a:xfrm>
            <a:off x="1693332" y="1825625"/>
            <a:ext cx="7834489" cy="4351338"/>
          </a:xfrm>
          <a:prstGeom prst="rect">
            <a:avLst/>
          </a:prstGeom>
        </p:spPr>
      </p:pic>
    </p:spTree>
    <p:extLst>
      <p:ext uri="{BB962C8B-B14F-4D97-AF65-F5344CB8AC3E}">
        <p14:creationId xmlns:p14="http://schemas.microsoft.com/office/powerpoint/2010/main" val="40365659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Test far vision by asking the patient to stand 20 feet away from a </a:t>
            </a:r>
            <a:r>
              <a:rPr lang="en-GB" dirty="0" err="1"/>
              <a:t>Snellen</a:t>
            </a:r>
            <a:r>
              <a:rPr lang="en-GB" dirty="0"/>
              <a:t> chart. </a:t>
            </a:r>
            <a:endParaRPr lang="en-GB" dirty="0" smtClean="0"/>
          </a:p>
          <a:p>
            <a:pPr marL="0" indent="0">
              <a:buNone/>
            </a:pPr>
            <a:r>
              <a:rPr lang="en-GB" dirty="0" smtClean="0"/>
              <a:t>Ask </a:t>
            </a:r>
            <a:r>
              <a:rPr lang="en-GB" dirty="0"/>
              <a:t>the patient to cover one eye and read the letters from the lowest line they can </a:t>
            </a:r>
            <a:r>
              <a:rPr lang="en-GB" dirty="0" smtClean="0"/>
              <a:t>see.</a:t>
            </a:r>
          </a:p>
          <a:p>
            <a:pPr marL="0" indent="0">
              <a:buNone/>
            </a:pPr>
            <a:r>
              <a:rPr lang="en-GB" dirty="0" smtClean="0"/>
              <a:t>Record </a:t>
            </a:r>
            <a:r>
              <a:rPr lang="en-GB" dirty="0"/>
              <a:t>the corresponding result in the furthermost right-hand column, such as 20/30. </a:t>
            </a:r>
            <a:endParaRPr lang="en-GB" dirty="0" smtClean="0"/>
          </a:p>
          <a:p>
            <a:pPr marL="0" indent="0">
              <a:buNone/>
            </a:pPr>
            <a:r>
              <a:rPr lang="en-GB" dirty="0" smtClean="0"/>
              <a:t>Repeat </a:t>
            </a:r>
            <a:r>
              <a:rPr lang="en-GB" dirty="0"/>
              <a:t>with the other eye. </a:t>
            </a:r>
            <a:endParaRPr lang="en-GB" dirty="0" smtClean="0"/>
          </a:p>
          <a:p>
            <a:pPr marL="0" indent="0">
              <a:buNone/>
            </a:pPr>
            <a:r>
              <a:rPr lang="en-GB" dirty="0" smtClean="0"/>
              <a:t>If </a:t>
            </a:r>
            <a:r>
              <a:rPr lang="en-GB" dirty="0"/>
              <a:t>the patient is wearing glasses or contact lens during this assessment, document the results as “corrected vision.” </a:t>
            </a:r>
            <a:endParaRPr lang="en-GB" dirty="0" smtClean="0"/>
          </a:p>
          <a:p>
            <a:pPr marL="0" indent="0">
              <a:buNone/>
            </a:pPr>
            <a:r>
              <a:rPr lang="en-GB" dirty="0" smtClean="0"/>
              <a:t>Repeat </a:t>
            </a:r>
            <a:r>
              <a:rPr lang="en-GB" dirty="0"/>
              <a:t>with each eye, having the patient cover the opposite eye. Alternative charts are available for children or adults who can’t read letters in English</a:t>
            </a:r>
          </a:p>
        </p:txBody>
      </p:sp>
    </p:spTree>
    <p:extLst>
      <p:ext uri="{BB962C8B-B14F-4D97-AF65-F5344CB8AC3E}">
        <p14:creationId xmlns:p14="http://schemas.microsoft.com/office/powerpoint/2010/main" val="39656819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lstStyle/>
          <a:p>
            <a:pPr marL="0" indent="0">
              <a:buNone/>
            </a:pPr>
            <a:r>
              <a:rPr lang="en-GB" dirty="0"/>
              <a:t>Near vision is assessed by having a patient read from a prepared card from 14 </a:t>
            </a:r>
            <a:r>
              <a:rPr lang="en-GB" dirty="0" smtClean="0"/>
              <a:t>inches away.</a:t>
            </a:r>
          </a:p>
          <a:p>
            <a:pPr marL="0" indent="0">
              <a:buNone/>
            </a:pPr>
            <a:endParaRPr lang="en-GB" dirty="0"/>
          </a:p>
        </p:txBody>
      </p:sp>
      <p:pic>
        <p:nvPicPr>
          <p:cNvPr id="4" name="Picture 3"/>
          <p:cNvPicPr>
            <a:picLocks noChangeAspect="1"/>
          </p:cNvPicPr>
          <p:nvPr/>
        </p:nvPicPr>
        <p:blipFill>
          <a:blip r:embed="rId2"/>
          <a:stretch>
            <a:fillRect/>
          </a:stretch>
        </p:blipFill>
        <p:spPr>
          <a:xfrm>
            <a:off x="2623432" y="2806700"/>
            <a:ext cx="4010025" cy="3505200"/>
          </a:xfrm>
          <a:prstGeom prst="rect">
            <a:avLst/>
          </a:prstGeom>
        </p:spPr>
      </p:pic>
    </p:spTree>
    <p:extLst>
      <p:ext uri="{BB962C8B-B14F-4D97-AF65-F5344CB8AC3E}">
        <p14:creationId xmlns:p14="http://schemas.microsoft.com/office/powerpoint/2010/main" val="3340841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a:xfrm>
            <a:off x="589844" y="1859492"/>
            <a:ext cx="10515600" cy="4351338"/>
          </a:xfrm>
        </p:spPr>
        <p:txBody>
          <a:bodyPr>
            <a:normAutofit fontScale="92500" lnSpcReduction="20000"/>
          </a:bodyPr>
          <a:lstStyle/>
          <a:p>
            <a:pPr marL="0" indent="0">
              <a:buNone/>
            </a:pPr>
            <a:r>
              <a:rPr lang="en-GB" b="1" dirty="0" smtClean="0"/>
              <a:t>cranial </a:t>
            </a:r>
            <a:r>
              <a:rPr lang="en-GB" b="1" dirty="0"/>
              <a:t>Nerve III, IV, and VI – </a:t>
            </a:r>
            <a:r>
              <a:rPr lang="en-GB" b="1" dirty="0" err="1"/>
              <a:t>Oculomotor</a:t>
            </a:r>
            <a:r>
              <a:rPr lang="en-GB" b="1" dirty="0"/>
              <a:t>, Trochlear, </a:t>
            </a:r>
            <a:r>
              <a:rPr lang="en-GB" b="1" dirty="0" err="1"/>
              <a:t>Abducens</a:t>
            </a:r>
            <a:endParaRPr lang="en-GB" b="1" dirty="0"/>
          </a:p>
          <a:p>
            <a:pPr marL="0" indent="0">
              <a:buNone/>
            </a:pPr>
            <a:r>
              <a:rPr lang="en-GB" dirty="0" smtClean="0"/>
              <a:t>Cranial </a:t>
            </a:r>
            <a:r>
              <a:rPr lang="en-GB" dirty="0"/>
              <a:t>nerve III, IV, and VI (</a:t>
            </a:r>
            <a:r>
              <a:rPr lang="en-GB" dirty="0" err="1"/>
              <a:t>oculomotor</a:t>
            </a:r>
            <a:r>
              <a:rPr lang="en-GB" dirty="0"/>
              <a:t>, trochlear, </a:t>
            </a:r>
            <a:r>
              <a:rPr lang="en-GB" dirty="0" err="1"/>
              <a:t>abducens</a:t>
            </a:r>
            <a:r>
              <a:rPr lang="en-GB" dirty="0"/>
              <a:t> nerves) are tested together.</a:t>
            </a:r>
          </a:p>
          <a:p>
            <a:pPr marL="0" indent="0">
              <a:buNone/>
            </a:pPr>
            <a:r>
              <a:rPr lang="en-GB" dirty="0" smtClean="0"/>
              <a:t>Test </a:t>
            </a:r>
            <a:r>
              <a:rPr lang="en-GB" dirty="0"/>
              <a:t>eye movement by using a penlight. </a:t>
            </a:r>
            <a:endParaRPr lang="en-GB" dirty="0" smtClean="0"/>
          </a:p>
          <a:p>
            <a:pPr marL="0" indent="0">
              <a:buNone/>
            </a:pPr>
            <a:r>
              <a:rPr lang="en-GB" dirty="0" smtClean="0"/>
              <a:t>Stand </a:t>
            </a:r>
            <a:r>
              <a:rPr lang="en-GB" dirty="0"/>
              <a:t>1 foot in front of the patient and ask them to follow the direction of the penlight with only their eyes. </a:t>
            </a:r>
            <a:endParaRPr lang="en-GB" dirty="0" smtClean="0"/>
          </a:p>
          <a:p>
            <a:pPr marL="0" indent="0">
              <a:buNone/>
            </a:pPr>
            <a:r>
              <a:rPr lang="en-GB" dirty="0" smtClean="0"/>
              <a:t>At </a:t>
            </a:r>
            <a:r>
              <a:rPr lang="en-GB" dirty="0"/>
              <a:t>eye level, move the penlight left to right, right to left, up and down, upper right to lower left, and upper left to lower right</a:t>
            </a:r>
            <a:r>
              <a:rPr lang="en-GB" dirty="0" smtClean="0"/>
              <a:t>.</a:t>
            </a:r>
          </a:p>
          <a:p>
            <a:pPr marL="0" indent="0">
              <a:buNone/>
            </a:pPr>
            <a:r>
              <a:rPr lang="en-GB" dirty="0" smtClean="0"/>
              <a:t> </a:t>
            </a:r>
            <a:r>
              <a:rPr lang="en-GB" dirty="0"/>
              <a:t>Watch for smooth movement of the eyes in all fields. </a:t>
            </a:r>
            <a:endParaRPr lang="en-GB" dirty="0" smtClean="0"/>
          </a:p>
          <a:p>
            <a:pPr marL="0" indent="0">
              <a:buNone/>
            </a:pPr>
            <a:r>
              <a:rPr lang="en-GB" dirty="0" smtClean="0"/>
              <a:t>An </a:t>
            </a:r>
            <a:r>
              <a:rPr lang="en-GB" dirty="0"/>
              <a:t>unexpected finding is involuntary eye movement which may cause the eye to move rapidly from side to side, up and down, or in a circle, and may slightly blur </a:t>
            </a:r>
            <a:r>
              <a:rPr lang="en-GB" dirty="0" smtClean="0"/>
              <a:t>vision.</a:t>
            </a:r>
            <a:endParaRPr lang="en-GB" dirty="0"/>
          </a:p>
        </p:txBody>
      </p:sp>
    </p:spTree>
    <p:extLst>
      <p:ext uri="{BB962C8B-B14F-4D97-AF65-F5344CB8AC3E}">
        <p14:creationId xmlns:p14="http://schemas.microsoft.com/office/powerpoint/2010/main" val="4262269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lstStyle/>
          <a:p>
            <a:pPr marL="0" indent="0">
              <a:buNone/>
            </a:pPr>
            <a:r>
              <a:rPr lang="en-GB" b="1" dirty="0" smtClean="0"/>
              <a:t>History of presenting complaint</a:t>
            </a:r>
          </a:p>
          <a:p>
            <a:pPr marL="0" indent="0">
              <a:buNone/>
            </a:pPr>
            <a:r>
              <a:rPr lang="en-GB" dirty="0" smtClean="0"/>
              <a:t>Patients with neurological pathology can present with a wide variety of symptoms including but not limited to headache, involuntary movements, loss of consciousness, collapse, muscular symptoms (e.g. weakness, tremor or spasm), sensory symptoms (e.g. numbness or paraesthesia), speech disturbance, visual changes, hearing changes, olfactory changes, instability, and altered mental state</a:t>
            </a:r>
            <a:endParaRPr lang="en-GB" dirty="0"/>
          </a:p>
        </p:txBody>
      </p:sp>
    </p:spTree>
    <p:extLst>
      <p:ext uri="{BB962C8B-B14F-4D97-AF65-F5344CB8AC3E}">
        <p14:creationId xmlns:p14="http://schemas.microsoft.com/office/powerpoint/2010/main" val="25002494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lnSpcReduction="10000"/>
          </a:bodyPr>
          <a:lstStyle/>
          <a:p>
            <a:pPr marL="0" indent="0">
              <a:buNone/>
            </a:pPr>
            <a:r>
              <a:rPr lang="en-GB" dirty="0"/>
              <a:t>Test bilateral pupils to ensure they are equally round and reactive to light and accommodation. </a:t>
            </a:r>
            <a:endParaRPr lang="en-GB" dirty="0" smtClean="0"/>
          </a:p>
          <a:p>
            <a:pPr marL="0" indent="0">
              <a:buNone/>
            </a:pPr>
            <a:r>
              <a:rPr lang="en-GB" dirty="0" smtClean="0"/>
              <a:t>Dim </a:t>
            </a:r>
            <a:r>
              <a:rPr lang="en-GB" dirty="0"/>
              <a:t>the lights of the room before performing this </a:t>
            </a:r>
            <a:r>
              <a:rPr lang="en-GB" dirty="0" smtClean="0"/>
              <a:t>test.</a:t>
            </a:r>
          </a:p>
          <a:p>
            <a:pPr marL="0" indent="0">
              <a:buNone/>
            </a:pPr>
            <a:r>
              <a:rPr lang="en-GB" dirty="0"/>
              <a:t>Pupils should be round and bilaterally equal in </a:t>
            </a:r>
            <a:r>
              <a:rPr lang="en-GB" dirty="0" smtClean="0"/>
              <a:t>size</a:t>
            </a:r>
          </a:p>
          <a:p>
            <a:pPr marL="0" indent="0">
              <a:buNone/>
            </a:pPr>
            <a:r>
              <a:rPr lang="en-GB" dirty="0"/>
              <a:t>Test pupillary reaction to light</a:t>
            </a:r>
            <a:r>
              <a:rPr lang="en-GB" dirty="0" smtClean="0"/>
              <a:t>.</a:t>
            </a:r>
          </a:p>
          <a:p>
            <a:pPr marL="0" indent="0">
              <a:buNone/>
            </a:pPr>
            <a:r>
              <a:rPr lang="en-GB" dirty="0"/>
              <a:t>Test eye convergence and accommodation.(accommodation refers to the ability of the eye to adjust from near to far vision, with pupils constricting for near vision and dilating for far vision. Convergence refers to the action of both eyes moving inward as they focus on a close object using near </a:t>
            </a:r>
            <a:r>
              <a:rPr lang="en-GB" dirty="0" smtClean="0"/>
              <a:t>vision)</a:t>
            </a:r>
            <a:endParaRPr lang="en-GB" dirty="0"/>
          </a:p>
        </p:txBody>
      </p:sp>
    </p:spTree>
    <p:extLst>
      <p:ext uri="{BB962C8B-B14F-4D97-AF65-F5344CB8AC3E}">
        <p14:creationId xmlns:p14="http://schemas.microsoft.com/office/powerpoint/2010/main" val="37412323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Cranial Nerve V – Trigeminal</a:t>
            </a:r>
          </a:p>
          <a:p>
            <a:pPr marL="0" indent="0">
              <a:buNone/>
            </a:pPr>
            <a:r>
              <a:rPr lang="en-GB" b="1" dirty="0" smtClean="0"/>
              <a:t> </a:t>
            </a:r>
            <a:r>
              <a:rPr lang="en-GB" b="1" dirty="0"/>
              <a:t>Test sensory function</a:t>
            </a:r>
            <a:r>
              <a:rPr lang="en-GB" dirty="0" smtClean="0"/>
              <a:t>.</a:t>
            </a:r>
          </a:p>
          <a:p>
            <a:pPr marL="0" indent="0">
              <a:buNone/>
            </a:pPr>
            <a:r>
              <a:rPr lang="en-GB" dirty="0" smtClean="0"/>
              <a:t> </a:t>
            </a:r>
            <a:r>
              <a:rPr lang="en-GB" dirty="0"/>
              <a:t>Ask the patient to close their eyes, and then use a wisp from a cotton ball to lightly touch their face, forehead, and chin. Instruct the patient to say ”Now” every time they feel the placement of the cotton </a:t>
            </a:r>
            <a:r>
              <a:rPr lang="en-GB" dirty="0" smtClean="0"/>
              <a:t>wisp. </a:t>
            </a:r>
            <a:r>
              <a:rPr lang="en-GB" dirty="0"/>
              <a:t>The expected finding is that the patient will report every instance the cotton wisp is placed</a:t>
            </a:r>
            <a:r>
              <a:rPr lang="en-GB" dirty="0" smtClean="0"/>
              <a:t>.</a:t>
            </a:r>
          </a:p>
          <a:p>
            <a:pPr marL="0" indent="0">
              <a:buNone/>
            </a:pPr>
            <a:r>
              <a:rPr lang="en-GB" dirty="0" smtClean="0"/>
              <a:t> </a:t>
            </a:r>
            <a:r>
              <a:rPr lang="en-GB" dirty="0"/>
              <a:t>An advanced technique is to assess the corneal reflex in comatose patients by touching the cotton wisp to the cornea of the eye to elicit a blinking response.</a:t>
            </a:r>
          </a:p>
          <a:p>
            <a:pPr marL="0" indent="0">
              <a:buNone/>
            </a:pPr>
            <a:r>
              <a:rPr lang="en-GB" b="1" dirty="0"/>
              <a:t>    Test motor function. </a:t>
            </a:r>
            <a:endParaRPr lang="en-GB" b="1" dirty="0" smtClean="0"/>
          </a:p>
          <a:p>
            <a:pPr marL="0" indent="0">
              <a:buNone/>
            </a:pPr>
            <a:r>
              <a:rPr lang="en-GB" dirty="0" smtClean="0"/>
              <a:t>Ask </a:t>
            </a:r>
            <a:r>
              <a:rPr lang="en-GB" dirty="0"/>
              <a:t>the patient to clench their teeth tightly while bilaterally palpating the temporalis and masseter muscles for strength. </a:t>
            </a:r>
            <a:endParaRPr lang="en-GB" dirty="0" smtClean="0"/>
          </a:p>
          <a:p>
            <a:pPr marL="0" indent="0">
              <a:buNone/>
            </a:pPr>
            <a:r>
              <a:rPr lang="en-GB" dirty="0" smtClean="0"/>
              <a:t>Ask </a:t>
            </a:r>
            <a:r>
              <a:rPr lang="en-GB" dirty="0"/>
              <a:t>the patient to open and close their mouth several times while observing muscle symmetry. </a:t>
            </a:r>
          </a:p>
          <a:p>
            <a:pPr marL="0" indent="0">
              <a:buNone/>
            </a:pPr>
            <a:r>
              <a:rPr lang="en-GB" dirty="0" smtClean="0"/>
              <a:t>The </a:t>
            </a:r>
            <a:r>
              <a:rPr lang="en-GB" dirty="0"/>
              <a:t>expected finding is the patient is able to clench their teeth and symmetrically open and close their mouth</a:t>
            </a:r>
          </a:p>
        </p:txBody>
      </p:sp>
    </p:spTree>
    <p:extLst>
      <p:ext uri="{BB962C8B-B14F-4D97-AF65-F5344CB8AC3E}">
        <p14:creationId xmlns:p14="http://schemas.microsoft.com/office/powerpoint/2010/main" val="26403732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Cranial Nerve VII – Facial Nerve</a:t>
            </a:r>
          </a:p>
          <a:p>
            <a:pPr marL="0" indent="0">
              <a:buNone/>
            </a:pPr>
            <a:r>
              <a:rPr lang="en-GB" b="1" dirty="0" smtClean="0"/>
              <a:t>Test </a:t>
            </a:r>
            <a:r>
              <a:rPr lang="en-GB" b="1" dirty="0"/>
              <a:t>motor function. </a:t>
            </a:r>
            <a:endParaRPr lang="en-GB" b="1" dirty="0" smtClean="0"/>
          </a:p>
          <a:p>
            <a:pPr marL="0" indent="0">
              <a:buNone/>
            </a:pPr>
            <a:r>
              <a:rPr lang="en-GB" dirty="0" smtClean="0"/>
              <a:t>Ask </a:t>
            </a:r>
            <a:r>
              <a:rPr lang="en-GB" dirty="0"/>
              <a:t>the patient to smile, show teeth, close both eyes, puff cheeks, frown, and raise eyebrows</a:t>
            </a:r>
            <a:r>
              <a:rPr lang="en-GB" dirty="0" smtClean="0"/>
              <a:t>.</a:t>
            </a:r>
          </a:p>
          <a:p>
            <a:pPr marL="0" indent="0">
              <a:buNone/>
            </a:pPr>
            <a:r>
              <a:rPr lang="en-GB" dirty="0" smtClean="0"/>
              <a:t> </a:t>
            </a:r>
            <a:r>
              <a:rPr lang="en-GB" dirty="0"/>
              <a:t>Look for symmetry and strength of facial </a:t>
            </a:r>
            <a:r>
              <a:rPr lang="en-GB" dirty="0" smtClean="0"/>
              <a:t>muscles</a:t>
            </a:r>
            <a:r>
              <a:rPr lang="en-GB" dirty="0"/>
              <a:t>.</a:t>
            </a:r>
          </a:p>
          <a:p>
            <a:pPr marL="0" indent="0">
              <a:buNone/>
            </a:pPr>
            <a:r>
              <a:rPr lang="en-GB" dirty="0" smtClean="0"/>
              <a:t>  </a:t>
            </a:r>
            <a:r>
              <a:rPr lang="en-GB" b="1" dirty="0"/>
              <a:t>Test sensory function. </a:t>
            </a:r>
            <a:endParaRPr lang="en-GB" b="1" dirty="0" smtClean="0"/>
          </a:p>
          <a:p>
            <a:pPr marL="0" indent="0">
              <a:buNone/>
            </a:pPr>
            <a:r>
              <a:rPr lang="en-GB" dirty="0" smtClean="0"/>
              <a:t>Test </a:t>
            </a:r>
            <a:r>
              <a:rPr lang="en-GB" dirty="0"/>
              <a:t>the sense of taste by moistening three different cotton applicators with salt, sugar, and lemon. </a:t>
            </a:r>
            <a:endParaRPr lang="en-GB" dirty="0" smtClean="0"/>
          </a:p>
          <a:p>
            <a:pPr marL="0" indent="0">
              <a:buNone/>
            </a:pPr>
            <a:r>
              <a:rPr lang="en-GB" dirty="0" smtClean="0"/>
              <a:t>Touch </a:t>
            </a:r>
            <a:r>
              <a:rPr lang="en-GB" dirty="0"/>
              <a:t>the patient’s anterior tongue with each swab separately, and ask the patient to identify the taste. </a:t>
            </a:r>
          </a:p>
        </p:txBody>
      </p:sp>
    </p:spTree>
    <p:extLst>
      <p:ext uri="{BB962C8B-B14F-4D97-AF65-F5344CB8AC3E}">
        <p14:creationId xmlns:p14="http://schemas.microsoft.com/office/powerpoint/2010/main" val="20076128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Cranial Nerve VIII – </a:t>
            </a:r>
            <a:r>
              <a:rPr lang="en-GB" b="1" dirty="0" err="1"/>
              <a:t>Vestibulocochlear</a:t>
            </a:r>
            <a:endParaRPr lang="en-GB" b="1" dirty="0"/>
          </a:p>
          <a:p>
            <a:pPr marL="0" indent="0">
              <a:buNone/>
            </a:pPr>
            <a:r>
              <a:rPr lang="en-GB" b="1" dirty="0" smtClean="0"/>
              <a:t>Test </a:t>
            </a:r>
            <a:r>
              <a:rPr lang="en-GB" b="1" dirty="0"/>
              <a:t>auditory function</a:t>
            </a:r>
            <a:r>
              <a:rPr lang="en-GB" b="1" dirty="0" smtClean="0"/>
              <a:t>.</a:t>
            </a:r>
          </a:p>
          <a:p>
            <a:pPr marL="0" indent="0">
              <a:buNone/>
            </a:pPr>
            <a:r>
              <a:rPr lang="en-GB" dirty="0" smtClean="0"/>
              <a:t> </a:t>
            </a:r>
            <a:r>
              <a:rPr lang="en-GB" dirty="0"/>
              <a:t>Perform the whispered voice test. </a:t>
            </a:r>
            <a:endParaRPr lang="en-GB" dirty="0" smtClean="0"/>
          </a:p>
          <a:p>
            <a:pPr marL="0" indent="0">
              <a:buNone/>
            </a:pPr>
            <a:r>
              <a:rPr lang="en-GB" dirty="0" smtClean="0"/>
              <a:t>The </a:t>
            </a:r>
            <a:r>
              <a:rPr lang="en-GB" dirty="0"/>
              <a:t>whispered voice test is a simple test for detecting hearing impairment if done accurately. </a:t>
            </a:r>
            <a:r>
              <a:rPr lang="en-GB" dirty="0" smtClean="0"/>
              <a:t> </a:t>
            </a:r>
            <a:r>
              <a:rPr lang="en-GB" dirty="0"/>
              <a:t>Complete the following steps to accurately perform this test:</a:t>
            </a:r>
          </a:p>
          <a:p>
            <a:pPr marL="0" indent="0">
              <a:buNone/>
            </a:pPr>
            <a:r>
              <a:rPr lang="en-GB" dirty="0"/>
              <a:t>        Stand at arm’s length behind the seated patient to prevent lip reading.</a:t>
            </a:r>
          </a:p>
          <a:p>
            <a:pPr marL="0" indent="0">
              <a:buNone/>
            </a:pPr>
            <a:r>
              <a:rPr lang="en-GB" dirty="0"/>
              <a:t>        Each ear is tested individually. The patient should be instructed to occlude the non-test ear with their finger.</a:t>
            </a:r>
          </a:p>
          <a:p>
            <a:pPr marL="0" indent="0">
              <a:buNone/>
            </a:pPr>
            <a:r>
              <a:rPr lang="en-GB" dirty="0"/>
              <a:t>        Exhale before whispering and use as quiet a voice as possible.</a:t>
            </a:r>
          </a:p>
          <a:p>
            <a:pPr marL="0" indent="0">
              <a:buNone/>
            </a:pPr>
            <a:r>
              <a:rPr lang="en-GB" dirty="0"/>
              <a:t>        Whisper a combination of numbers and letters (for example, 4-K-2), and then ask the patient to repeat the sequence</a:t>
            </a:r>
            <a:r>
              <a:rPr lang="en-GB" dirty="0" smtClean="0"/>
              <a:t>.</a:t>
            </a:r>
            <a:endParaRPr lang="en-GB" dirty="0"/>
          </a:p>
        </p:txBody>
      </p:sp>
    </p:spTree>
    <p:extLst>
      <p:ext uri="{BB962C8B-B14F-4D97-AF65-F5344CB8AC3E}">
        <p14:creationId xmlns:p14="http://schemas.microsoft.com/office/powerpoint/2010/main" val="29671828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lstStyle/>
          <a:p>
            <a:pPr marL="0" indent="0">
              <a:buNone/>
            </a:pPr>
            <a:r>
              <a:rPr lang="en-GB" dirty="0"/>
              <a:t> If the patient responds correctly, hearing is considered normal; if the patient responds incorrectly, the test is repeated using a different number/letter combination.</a:t>
            </a:r>
          </a:p>
          <a:p>
            <a:pPr marL="0" indent="0">
              <a:buNone/>
            </a:pPr>
            <a:r>
              <a:rPr lang="en-GB" dirty="0"/>
              <a:t>        The patient is considered to have passed the screening test if they repeat at least three out of a possible six numbers or letters correctly.</a:t>
            </a:r>
          </a:p>
          <a:p>
            <a:pPr marL="0" indent="0">
              <a:buNone/>
            </a:pPr>
            <a:r>
              <a:rPr lang="en-GB" dirty="0"/>
              <a:t>        The other ear is assessed similarly with a different combination of numbers and letters</a:t>
            </a:r>
          </a:p>
        </p:txBody>
      </p:sp>
    </p:spTree>
    <p:extLst>
      <p:ext uri="{BB962C8B-B14F-4D97-AF65-F5344CB8AC3E}">
        <p14:creationId xmlns:p14="http://schemas.microsoft.com/office/powerpoint/2010/main" val="33129559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lnSpcReduction="10000"/>
          </a:bodyPr>
          <a:lstStyle/>
          <a:p>
            <a:pPr marL="0" indent="0">
              <a:buNone/>
            </a:pPr>
            <a:r>
              <a:rPr lang="en-GB" b="1" dirty="0"/>
              <a:t>Test balance. </a:t>
            </a:r>
            <a:endParaRPr lang="en-GB" b="1" dirty="0" smtClean="0"/>
          </a:p>
          <a:p>
            <a:pPr marL="0" indent="0">
              <a:buNone/>
            </a:pPr>
            <a:r>
              <a:rPr lang="en-GB" dirty="0" smtClean="0"/>
              <a:t>The </a:t>
            </a:r>
            <a:r>
              <a:rPr lang="en-GB" dirty="0"/>
              <a:t>Romberg test is used to test balance and is also used as a test for driving under the influence of an intoxicant. </a:t>
            </a:r>
          </a:p>
          <a:p>
            <a:pPr marL="0" indent="0">
              <a:buNone/>
            </a:pPr>
            <a:r>
              <a:rPr lang="en-GB" dirty="0" smtClean="0"/>
              <a:t> </a:t>
            </a:r>
            <a:r>
              <a:rPr lang="en-GB" dirty="0"/>
              <a:t>Ask the patient to stand with their feet together and eyes closed. Stand nearby and be prepared to assist if the patient begins to fall</a:t>
            </a:r>
            <a:r>
              <a:rPr lang="en-GB" dirty="0" smtClean="0"/>
              <a:t>.</a:t>
            </a:r>
          </a:p>
          <a:p>
            <a:pPr marL="0" indent="0">
              <a:buNone/>
            </a:pPr>
            <a:r>
              <a:rPr lang="en-GB" dirty="0" smtClean="0"/>
              <a:t> </a:t>
            </a:r>
            <a:r>
              <a:rPr lang="en-GB" dirty="0"/>
              <a:t>It is expected that the patient will maintain balance and stand erect</a:t>
            </a:r>
            <a:r>
              <a:rPr lang="en-GB" dirty="0" smtClean="0"/>
              <a:t>.</a:t>
            </a:r>
          </a:p>
          <a:p>
            <a:pPr marL="0" indent="0">
              <a:buNone/>
            </a:pPr>
            <a:r>
              <a:rPr lang="en-GB" dirty="0" smtClean="0"/>
              <a:t> </a:t>
            </a:r>
            <a:r>
              <a:rPr lang="en-GB" dirty="0"/>
              <a:t>A positive Romberg test occurs if the patient sways or is unable to maintain balance. </a:t>
            </a:r>
            <a:endParaRPr lang="en-GB" dirty="0" smtClean="0"/>
          </a:p>
          <a:p>
            <a:pPr marL="0" indent="0">
              <a:buNone/>
            </a:pPr>
            <a:r>
              <a:rPr lang="en-GB" dirty="0" smtClean="0"/>
              <a:t>The </a:t>
            </a:r>
            <a:r>
              <a:rPr lang="en-GB" dirty="0"/>
              <a:t>Romberg test is also a test of the body’s sense of positioning (proprioception), which requires healthy functioning of the spinal cord</a:t>
            </a:r>
          </a:p>
        </p:txBody>
      </p:sp>
    </p:spTree>
    <p:extLst>
      <p:ext uri="{BB962C8B-B14F-4D97-AF65-F5344CB8AC3E}">
        <p14:creationId xmlns:p14="http://schemas.microsoft.com/office/powerpoint/2010/main" val="16952010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lstStyle/>
          <a:p>
            <a:pPr marL="0" indent="0">
              <a:buNone/>
            </a:pPr>
            <a:r>
              <a:rPr lang="en-GB" b="1" dirty="0"/>
              <a:t>Cranial Nerve IX – Glossopharyngeal</a:t>
            </a:r>
          </a:p>
          <a:p>
            <a:pPr marL="0" indent="0">
              <a:buNone/>
            </a:pPr>
            <a:r>
              <a:rPr lang="en-GB" dirty="0" smtClean="0"/>
              <a:t>Ask </a:t>
            </a:r>
            <a:r>
              <a:rPr lang="en-GB" dirty="0"/>
              <a:t>the patient to open their mouth and say “Ah” and note symmetry of the upper palate. </a:t>
            </a:r>
            <a:endParaRPr lang="en-GB" dirty="0" smtClean="0"/>
          </a:p>
          <a:p>
            <a:pPr marL="0" indent="0">
              <a:buNone/>
            </a:pPr>
            <a:r>
              <a:rPr lang="en-GB" dirty="0" smtClean="0"/>
              <a:t>The </a:t>
            </a:r>
            <a:r>
              <a:rPr lang="en-GB" dirty="0"/>
              <a:t>uvula and tongue should be in a midline position and the uvula should rise symmetrically when the patient says “Ah.</a:t>
            </a:r>
          </a:p>
        </p:txBody>
      </p:sp>
    </p:spTree>
    <p:extLst>
      <p:ext uri="{BB962C8B-B14F-4D97-AF65-F5344CB8AC3E}">
        <p14:creationId xmlns:p14="http://schemas.microsoft.com/office/powerpoint/2010/main" val="34038479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lstStyle/>
          <a:p>
            <a:pPr marL="0" indent="0">
              <a:buNone/>
            </a:pPr>
            <a:r>
              <a:rPr lang="en-GB" b="1" dirty="0"/>
              <a:t>Cranial Nerve X – </a:t>
            </a:r>
            <a:r>
              <a:rPr lang="en-GB" b="1" dirty="0" err="1"/>
              <a:t>Vagus</a:t>
            </a:r>
            <a:endParaRPr lang="en-GB" b="1" dirty="0"/>
          </a:p>
          <a:p>
            <a:pPr marL="0" indent="0">
              <a:buNone/>
            </a:pPr>
            <a:r>
              <a:rPr lang="en-GB" dirty="0" smtClean="0"/>
              <a:t>Use </a:t>
            </a:r>
            <a:r>
              <a:rPr lang="en-GB" dirty="0"/>
              <a:t>a cotton swab or tongue blade to touch the patient’s posterior pharynx and observe for a gag reflex followed by a swallow. </a:t>
            </a:r>
            <a:endParaRPr lang="en-GB" dirty="0" smtClean="0"/>
          </a:p>
          <a:p>
            <a:pPr marL="0" indent="0">
              <a:buNone/>
            </a:pPr>
            <a:r>
              <a:rPr lang="en-GB" dirty="0" smtClean="0"/>
              <a:t>The </a:t>
            </a:r>
            <a:r>
              <a:rPr lang="en-GB" dirty="0"/>
              <a:t>glossopharyngeal and </a:t>
            </a:r>
            <a:r>
              <a:rPr lang="en-GB" dirty="0" err="1"/>
              <a:t>vagus</a:t>
            </a:r>
            <a:r>
              <a:rPr lang="en-GB" dirty="0"/>
              <a:t> nerves work together for integration of gag and swallowing</a:t>
            </a:r>
          </a:p>
        </p:txBody>
      </p:sp>
    </p:spTree>
    <p:extLst>
      <p:ext uri="{BB962C8B-B14F-4D97-AF65-F5344CB8AC3E}">
        <p14:creationId xmlns:p14="http://schemas.microsoft.com/office/powerpoint/2010/main" val="3725186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Test the right sternocleidomastoid muscle</a:t>
            </a:r>
            <a:r>
              <a:rPr lang="en-GB" dirty="0"/>
              <a:t>. </a:t>
            </a:r>
            <a:endParaRPr lang="en-GB" dirty="0" smtClean="0"/>
          </a:p>
          <a:p>
            <a:pPr marL="0" indent="0">
              <a:buNone/>
            </a:pPr>
            <a:r>
              <a:rPr lang="en-GB" dirty="0" smtClean="0"/>
              <a:t>Face </a:t>
            </a:r>
            <a:r>
              <a:rPr lang="en-GB" dirty="0"/>
              <a:t>the patient and place your right palm laterally on the patient’s left cheek. </a:t>
            </a:r>
            <a:endParaRPr lang="en-GB" dirty="0" smtClean="0"/>
          </a:p>
          <a:p>
            <a:pPr marL="0" indent="0">
              <a:buNone/>
            </a:pPr>
            <a:r>
              <a:rPr lang="en-GB" dirty="0" smtClean="0"/>
              <a:t>Ask </a:t>
            </a:r>
            <a:r>
              <a:rPr lang="en-GB" dirty="0"/>
              <a:t>the patient to turn their head to the left while resisting the pressure you are exerting in the opposite direction. </a:t>
            </a:r>
            <a:endParaRPr lang="en-GB" dirty="0" smtClean="0"/>
          </a:p>
          <a:p>
            <a:pPr marL="0" indent="0">
              <a:buNone/>
            </a:pPr>
            <a:r>
              <a:rPr lang="en-GB" dirty="0" smtClean="0"/>
              <a:t>At </a:t>
            </a:r>
            <a:r>
              <a:rPr lang="en-GB" dirty="0"/>
              <a:t>the same time, observe and palpate the right sternocleidomastoid with your left hand. </a:t>
            </a:r>
            <a:endParaRPr lang="en-GB" dirty="0" smtClean="0"/>
          </a:p>
          <a:p>
            <a:pPr marL="0" indent="0">
              <a:buNone/>
            </a:pPr>
            <a:r>
              <a:rPr lang="en-GB" dirty="0" smtClean="0"/>
              <a:t>Then </a:t>
            </a:r>
            <a:r>
              <a:rPr lang="en-GB" dirty="0"/>
              <a:t>reverse the procedure to test the left sternocleidomastoid.</a:t>
            </a:r>
          </a:p>
          <a:p>
            <a:pPr marL="0" indent="0">
              <a:buNone/>
            </a:pPr>
            <a:r>
              <a:rPr lang="en-GB" dirty="0" smtClean="0"/>
              <a:t>Continue </a:t>
            </a:r>
            <a:r>
              <a:rPr lang="en-GB" dirty="0"/>
              <a:t>to test the sternocleidomastoid by placing your hand on the patient’s forehead and pushing backward as the patient pushes forward. </a:t>
            </a:r>
            <a:endParaRPr lang="en-GB" dirty="0" smtClean="0"/>
          </a:p>
          <a:p>
            <a:pPr marL="0" indent="0">
              <a:buNone/>
            </a:pPr>
            <a:r>
              <a:rPr lang="en-GB" dirty="0" smtClean="0"/>
              <a:t>Observe </a:t>
            </a:r>
            <a:r>
              <a:rPr lang="en-GB" dirty="0"/>
              <a:t>and palpate the sternocleidomastoid muscles.</a:t>
            </a:r>
          </a:p>
          <a:p>
            <a:pPr marL="0" indent="0">
              <a:buNone/>
            </a:pPr>
            <a:r>
              <a:rPr lang="en-GB" b="1" dirty="0" smtClean="0"/>
              <a:t>Test </a:t>
            </a:r>
            <a:r>
              <a:rPr lang="en-GB" b="1" dirty="0"/>
              <a:t>the trapezius muscle. </a:t>
            </a:r>
            <a:endParaRPr lang="en-GB" b="1" dirty="0" smtClean="0"/>
          </a:p>
          <a:p>
            <a:pPr marL="0" indent="0">
              <a:buNone/>
            </a:pPr>
            <a:r>
              <a:rPr lang="en-GB" dirty="0" smtClean="0"/>
              <a:t>Ask </a:t>
            </a:r>
            <a:r>
              <a:rPr lang="en-GB" dirty="0"/>
              <a:t>the patient to face away from you and observe the shoulder contour for hollowing, displacement, or winging of the scapula and observe for drooping of the shoulder. </a:t>
            </a:r>
            <a:endParaRPr lang="en-GB" dirty="0" smtClean="0"/>
          </a:p>
          <a:p>
            <a:pPr marL="0" indent="0">
              <a:buNone/>
            </a:pPr>
            <a:r>
              <a:rPr lang="en-GB" dirty="0" smtClean="0"/>
              <a:t>Place </a:t>
            </a:r>
            <a:r>
              <a:rPr lang="en-GB" dirty="0"/>
              <a:t>your hands on the patient’s shoulders and press down as the patient elevates or shrugs the shoulders and then retracts the shoulders.</a:t>
            </a:r>
          </a:p>
        </p:txBody>
      </p:sp>
    </p:spTree>
    <p:extLst>
      <p:ext uri="{BB962C8B-B14F-4D97-AF65-F5344CB8AC3E}">
        <p14:creationId xmlns:p14="http://schemas.microsoft.com/office/powerpoint/2010/main" val="37705117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EXAMINATION</a:t>
            </a:r>
          </a:p>
        </p:txBody>
      </p:sp>
      <p:sp>
        <p:nvSpPr>
          <p:cNvPr id="3" name="Content Placeholder 2"/>
          <p:cNvSpPr>
            <a:spLocks noGrp="1"/>
          </p:cNvSpPr>
          <p:nvPr>
            <p:ph idx="1"/>
          </p:nvPr>
        </p:nvSpPr>
        <p:spPr/>
        <p:txBody>
          <a:bodyPr/>
          <a:lstStyle/>
          <a:p>
            <a:pPr marL="0" indent="0">
              <a:buNone/>
            </a:pPr>
            <a:r>
              <a:rPr lang="en-GB" b="1" dirty="0"/>
              <a:t>Cranial Nerve XII – Hypoglossal</a:t>
            </a:r>
          </a:p>
          <a:p>
            <a:pPr marL="0" indent="0">
              <a:buNone/>
            </a:pPr>
            <a:r>
              <a:rPr lang="en-GB" dirty="0" smtClean="0"/>
              <a:t>Ask </a:t>
            </a:r>
            <a:r>
              <a:rPr lang="en-GB" dirty="0"/>
              <a:t>the patient to protrude the tongue. </a:t>
            </a:r>
            <a:endParaRPr lang="en-GB" dirty="0" smtClean="0"/>
          </a:p>
          <a:p>
            <a:pPr marL="0" indent="0">
              <a:buNone/>
            </a:pPr>
            <a:r>
              <a:rPr lang="en-GB" dirty="0" smtClean="0"/>
              <a:t>If </a:t>
            </a:r>
            <a:r>
              <a:rPr lang="en-GB" dirty="0"/>
              <a:t>there is unilateral weakness present, the tongue will point to the affected side due to unopposed action of the normal muscle. </a:t>
            </a:r>
            <a:endParaRPr lang="en-GB" dirty="0" smtClean="0"/>
          </a:p>
          <a:p>
            <a:pPr marL="0" indent="0">
              <a:buNone/>
            </a:pPr>
            <a:r>
              <a:rPr lang="en-GB" dirty="0" smtClean="0"/>
              <a:t>An </a:t>
            </a:r>
            <a:r>
              <a:rPr lang="en-GB" dirty="0"/>
              <a:t>alternative technique is to ask the patient to press their tongue against their cheek while providing resistance with a finger placed on the outside of the cheek</a:t>
            </a:r>
          </a:p>
        </p:txBody>
      </p:sp>
    </p:spTree>
    <p:extLst>
      <p:ext uri="{BB962C8B-B14F-4D97-AF65-F5344CB8AC3E}">
        <p14:creationId xmlns:p14="http://schemas.microsoft.com/office/powerpoint/2010/main" val="2280015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Key neurological symptoms</a:t>
            </a:r>
          </a:p>
          <a:p>
            <a:pPr marL="0" indent="0">
              <a:buNone/>
            </a:pPr>
            <a:r>
              <a:rPr lang="en-GB" dirty="0" smtClean="0"/>
              <a:t>Symptoms that are typically associated with neurological disorders include:</a:t>
            </a:r>
          </a:p>
          <a:p>
            <a:pPr marL="0" indent="0">
              <a:buNone/>
            </a:pPr>
            <a:r>
              <a:rPr lang="en-GB" dirty="0" smtClean="0"/>
              <a:t> </a:t>
            </a:r>
            <a:r>
              <a:rPr lang="en-GB" b="1" dirty="0" smtClean="0"/>
              <a:t>Headache: </a:t>
            </a:r>
            <a:r>
              <a:rPr lang="en-GB" dirty="0" smtClean="0"/>
              <a:t>due to a primary cause (e.g. migraine, tension-type, cluster), secondary cause (e.g. raised intracranial pressure, intracranial haemorrhage, meningitis, tumours), trauma or medication overuse</a:t>
            </a:r>
          </a:p>
          <a:p>
            <a:pPr marL="0" indent="0">
              <a:buNone/>
            </a:pPr>
            <a:r>
              <a:rPr lang="en-GB" dirty="0" smtClean="0"/>
              <a:t>    </a:t>
            </a:r>
            <a:r>
              <a:rPr lang="en-GB" b="1" dirty="0" smtClean="0"/>
              <a:t>Seizures: </a:t>
            </a:r>
            <a:r>
              <a:rPr lang="en-GB" dirty="0" smtClean="0"/>
              <a:t>can be generalised (affecting both sides of the brain and causing loss of consciousness) or focal (affecting one part of one hemisphere and causing symptoms related to that area)</a:t>
            </a:r>
          </a:p>
          <a:p>
            <a:pPr marL="0" indent="0">
              <a:buNone/>
            </a:pPr>
            <a:r>
              <a:rPr lang="en-GB" dirty="0" smtClean="0"/>
              <a:t>    </a:t>
            </a:r>
            <a:r>
              <a:rPr lang="en-GB" b="1" dirty="0" smtClean="0"/>
              <a:t>Loss of consciousness: </a:t>
            </a:r>
            <a:r>
              <a:rPr lang="en-GB" dirty="0" smtClean="0"/>
              <a:t>due to syncope (e.g. reflex syncope, cardiovascular syncope or orthostatic hypotension), generalised seizures (convulsive or non-convulsive) or head trauma</a:t>
            </a:r>
          </a:p>
          <a:p>
            <a:pPr marL="0" indent="0">
              <a:buNone/>
            </a:pPr>
            <a:r>
              <a:rPr lang="en-GB" dirty="0" smtClean="0"/>
              <a:t>    </a:t>
            </a:r>
            <a:r>
              <a:rPr lang="en-GB" b="1" dirty="0" smtClean="0"/>
              <a:t>Muscular symptoms: </a:t>
            </a:r>
            <a:r>
              <a:rPr lang="en-GB" dirty="0" smtClean="0"/>
              <a:t>causes of weakness include stroke, multiple sclerosis, motor neurone disease, and myasthenia gravis. Parkinson’s disease and spinal cord injury can cause spasms or stiffness. Motor neurone disease can cause </a:t>
            </a:r>
            <a:r>
              <a:rPr lang="en-GB" dirty="0" err="1" smtClean="0"/>
              <a:t>fasciculations</a:t>
            </a:r>
            <a:r>
              <a:rPr lang="en-GB" dirty="0" smtClean="0"/>
              <a:t> (i.e. muscle twitches)</a:t>
            </a:r>
            <a:endParaRPr lang="en-GB" dirty="0"/>
          </a:p>
        </p:txBody>
      </p:sp>
    </p:spTree>
    <p:extLst>
      <p:ext uri="{BB962C8B-B14F-4D97-AF65-F5344CB8AC3E}">
        <p14:creationId xmlns:p14="http://schemas.microsoft.com/office/powerpoint/2010/main" val="14829754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41868"/>
          </a:xfrm>
        </p:spPr>
        <p:txBody>
          <a:bodyPr>
            <a:normAutofit fontScale="90000"/>
          </a:bodyPr>
          <a:lstStyle/>
          <a:p>
            <a:r>
              <a:rPr lang="en-GB" dirty="0"/>
              <a:t>PHYSICAL EXAMINATION</a:t>
            </a:r>
          </a:p>
        </p:txBody>
      </p:sp>
      <p:sp>
        <p:nvSpPr>
          <p:cNvPr id="3" name="Content Placeholder 2"/>
          <p:cNvSpPr>
            <a:spLocks noGrp="1"/>
          </p:cNvSpPr>
          <p:nvPr>
            <p:ph idx="1"/>
          </p:nvPr>
        </p:nvSpPr>
        <p:spPr/>
        <p:txBody>
          <a:bodyPr/>
          <a:lstStyle/>
          <a:p>
            <a:pPr marL="0" indent="0">
              <a:buNone/>
            </a:pPr>
            <a:endParaRPr lang="en-GB" b="1" dirty="0" smtClean="0"/>
          </a:p>
          <a:p>
            <a:pPr marL="0" indent="0">
              <a:buNone/>
            </a:pPr>
            <a:endParaRPr lang="en-GB" b="1" dirty="0"/>
          </a:p>
        </p:txBody>
      </p:sp>
      <p:graphicFrame>
        <p:nvGraphicFramePr>
          <p:cNvPr id="4" name="Table 3"/>
          <p:cNvGraphicFramePr>
            <a:graphicFrameLocks noGrp="1"/>
          </p:cNvGraphicFramePr>
          <p:nvPr>
            <p:extLst>
              <p:ext uri="{D42A27DB-BD31-4B8C-83A1-F6EECF244321}">
                <p14:modId xmlns:p14="http://schemas.microsoft.com/office/powerpoint/2010/main" val="3439809149"/>
              </p:ext>
            </p:extLst>
          </p:nvPr>
        </p:nvGraphicFramePr>
        <p:xfrm>
          <a:off x="1051559" y="1325882"/>
          <a:ext cx="6377940" cy="3977638"/>
        </p:xfrm>
        <a:graphic>
          <a:graphicData uri="http://schemas.openxmlformats.org/drawingml/2006/table">
            <a:tbl>
              <a:tblPr/>
              <a:tblGrid>
                <a:gridCol w="2125980"/>
                <a:gridCol w="2125980"/>
                <a:gridCol w="2125980"/>
              </a:tblGrid>
              <a:tr h="169154">
                <a:tc>
                  <a:txBody>
                    <a:bodyPr/>
                    <a:lstStyle/>
                    <a:p>
                      <a:pPr algn="l" fontAlgn="ctr"/>
                      <a:r>
                        <a:rPr lang="en-GB" sz="700" dirty="0">
                          <a:effectLst/>
                        </a:rPr>
                        <a:t>Cranial Nerve</a:t>
                      </a:r>
                    </a:p>
                  </a:txBody>
                  <a:tcPr marL="34263" marR="34263" marT="17131" marB="17131" anchor="ctr">
                    <a:lnL>
                      <a:noFill/>
                    </a:lnL>
                    <a:lnR>
                      <a:noFill/>
                    </a:lnR>
                    <a:lnT>
                      <a:noFill/>
                    </a:lnT>
                    <a:lnB>
                      <a:noFill/>
                    </a:lnB>
                    <a:solidFill>
                      <a:srgbClr val="EEEEEE"/>
                    </a:solidFill>
                  </a:tcPr>
                </a:tc>
                <a:tc>
                  <a:txBody>
                    <a:bodyPr/>
                    <a:lstStyle/>
                    <a:p>
                      <a:pPr algn="l" fontAlgn="ctr"/>
                      <a:r>
                        <a:rPr lang="en-GB" sz="700">
                          <a:effectLst/>
                        </a:rPr>
                        <a:t>Expected Finding</a:t>
                      </a:r>
                    </a:p>
                  </a:txBody>
                  <a:tcPr marL="34263" marR="34263" marT="17131" marB="17131" anchor="ctr">
                    <a:lnL>
                      <a:noFill/>
                    </a:lnL>
                    <a:lnR>
                      <a:noFill/>
                    </a:lnR>
                    <a:lnT>
                      <a:noFill/>
                    </a:lnT>
                    <a:lnB>
                      <a:noFill/>
                    </a:lnB>
                    <a:solidFill>
                      <a:srgbClr val="EEEEEE"/>
                    </a:solidFill>
                  </a:tcPr>
                </a:tc>
                <a:tc>
                  <a:txBody>
                    <a:bodyPr/>
                    <a:lstStyle/>
                    <a:p>
                      <a:pPr algn="l" fontAlgn="ctr"/>
                      <a:r>
                        <a:rPr lang="en-GB" sz="700">
                          <a:effectLst/>
                        </a:rPr>
                        <a:t>Unexpected Finding (Dysfunction)</a:t>
                      </a:r>
                    </a:p>
                  </a:txBody>
                  <a:tcPr marL="34263" marR="34263" marT="17131" marB="17131" anchor="ctr">
                    <a:lnL>
                      <a:noFill/>
                    </a:lnL>
                    <a:lnR>
                      <a:noFill/>
                    </a:lnR>
                    <a:lnT>
                      <a:noFill/>
                    </a:lnT>
                    <a:lnB>
                      <a:noFill/>
                    </a:lnB>
                    <a:solidFill>
                      <a:srgbClr val="EEEEEE"/>
                    </a:solidFill>
                  </a:tcPr>
                </a:tc>
              </a:tr>
              <a:tr h="216743">
                <a:tc>
                  <a:txBody>
                    <a:bodyPr/>
                    <a:lstStyle/>
                    <a:p>
                      <a:pPr algn="l" fontAlgn="ctr"/>
                      <a:r>
                        <a:rPr lang="en-GB" sz="700" dirty="0" smtClean="0">
                          <a:effectLst/>
                        </a:rPr>
                        <a:t>I. Olfactory</a:t>
                      </a:r>
                      <a:endParaRPr lang="en-GB" sz="700" dirty="0">
                        <a:effectLst/>
                      </a:endParaRPr>
                    </a:p>
                  </a:txBody>
                  <a:tcPr marL="34263" marR="34263" marT="17131" marB="17131" anchor="ctr">
                    <a:lnL>
                      <a:noFill/>
                    </a:lnL>
                    <a:lnR>
                      <a:noFill/>
                    </a:lnR>
                    <a:lnT>
                      <a:noFill/>
                    </a:lnT>
                    <a:lnB>
                      <a:noFill/>
                    </a:lnB>
                  </a:tcPr>
                </a:tc>
                <a:tc>
                  <a:txBody>
                    <a:bodyPr/>
                    <a:lstStyle/>
                    <a:p>
                      <a:pPr algn="l" fontAlgn="ctr"/>
                      <a:r>
                        <a:rPr lang="en-GB" sz="700" dirty="0" smtClean="0">
                          <a:effectLst/>
                        </a:rPr>
                        <a:t>Patient is able to describe </a:t>
                      </a:r>
                      <a:r>
                        <a:rPr lang="en-GB" sz="700" dirty="0" err="1" smtClean="0">
                          <a:effectLst/>
                        </a:rPr>
                        <a:t>odor</a:t>
                      </a:r>
                      <a:r>
                        <a:rPr lang="en-GB" sz="700" dirty="0" smtClean="0">
                          <a:effectLst/>
                        </a:rPr>
                        <a:t>.</a:t>
                      </a:r>
                      <a:endParaRPr lang="en-GB" sz="700" dirty="0">
                        <a:effectLst/>
                      </a:endParaRPr>
                    </a:p>
                  </a:txBody>
                  <a:tcPr marL="34263" marR="34263" marT="17131" marB="17131" anchor="ctr">
                    <a:lnL>
                      <a:noFill/>
                    </a:lnL>
                    <a:lnR>
                      <a:noFill/>
                    </a:lnR>
                    <a:lnT>
                      <a:noFill/>
                    </a:lnT>
                    <a:lnB>
                      <a:noFill/>
                    </a:lnB>
                  </a:tcPr>
                </a:tc>
                <a:tc>
                  <a:txBody>
                    <a:bodyPr/>
                    <a:lstStyle/>
                    <a:p>
                      <a:pPr algn="l" fontAlgn="ctr"/>
                      <a:r>
                        <a:rPr lang="en-GB" sz="700">
                          <a:effectLst/>
                        </a:rPr>
                        <a:t>Patient has inability to identify odors (</a:t>
                      </a:r>
                      <a:r>
                        <a:rPr lang="en-GB" sz="700" b="1">
                          <a:effectLst/>
                        </a:rPr>
                        <a:t>anosmia</a:t>
                      </a:r>
                      <a:r>
                        <a:rPr lang="en-GB" sz="700">
                          <a:effectLst/>
                        </a:rPr>
                        <a:t>).</a:t>
                      </a:r>
                    </a:p>
                  </a:txBody>
                  <a:tcPr marL="34263" marR="34263" marT="17131" marB="17131" anchor="ctr">
                    <a:lnL>
                      <a:noFill/>
                    </a:lnL>
                    <a:lnR>
                      <a:noFill/>
                    </a:lnR>
                    <a:lnT>
                      <a:noFill/>
                    </a:lnT>
                    <a:lnB>
                      <a:noFill/>
                    </a:lnB>
                  </a:tcPr>
                </a:tc>
              </a:tr>
              <a:tr h="216743">
                <a:tc>
                  <a:txBody>
                    <a:bodyPr/>
                    <a:lstStyle/>
                    <a:p>
                      <a:pPr algn="l" fontAlgn="ctr"/>
                      <a:r>
                        <a:rPr lang="en-GB" sz="700">
                          <a:effectLst/>
                        </a:rPr>
                        <a:t>II. Optic</a:t>
                      </a:r>
                    </a:p>
                  </a:txBody>
                  <a:tcPr marL="34263" marR="34263" marT="17131" marB="17131" anchor="ctr">
                    <a:lnL>
                      <a:noFill/>
                    </a:lnL>
                    <a:lnR>
                      <a:noFill/>
                    </a:lnR>
                    <a:lnT>
                      <a:noFill/>
                    </a:lnT>
                    <a:lnB>
                      <a:noFill/>
                    </a:lnB>
                  </a:tcPr>
                </a:tc>
                <a:tc>
                  <a:txBody>
                    <a:bodyPr/>
                    <a:lstStyle/>
                    <a:p>
                      <a:pPr algn="l" fontAlgn="ctr"/>
                      <a:r>
                        <a:rPr lang="en-GB" sz="700" dirty="0">
                          <a:effectLst/>
                        </a:rPr>
                        <a:t>Patient has 20/20 near and far vision.</a:t>
                      </a:r>
                    </a:p>
                  </a:txBody>
                  <a:tcPr marL="34263" marR="34263" marT="17131" marB="17131" anchor="ctr">
                    <a:lnL>
                      <a:noFill/>
                    </a:lnL>
                    <a:lnR>
                      <a:noFill/>
                    </a:lnR>
                    <a:lnT>
                      <a:noFill/>
                    </a:lnT>
                    <a:lnB>
                      <a:noFill/>
                    </a:lnB>
                  </a:tcPr>
                </a:tc>
                <a:tc>
                  <a:txBody>
                    <a:bodyPr/>
                    <a:lstStyle/>
                    <a:p>
                      <a:pPr algn="l" fontAlgn="ctr"/>
                      <a:r>
                        <a:rPr lang="en-GB" sz="700">
                          <a:effectLst/>
                        </a:rPr>
                        <a:t>Patient has decreased visual acuity and visual fields.</a:t>
                      </a:r>
                    </a:p>
                  </a:txBody>
                  <a:tcPr marL="34263" marR="34263" marT="17131" marB="17131" anchor="ctr">
                    <a:lnL>
                      <a:noFill/>
                    </a:lnL>
                    <a:lnR>
                      <a:noFill/>
                    </a:lnR>
                    <a:lnT>
                      <a:noFill/>
                    </a:lnT>
                    <a:lnB>
                      <a:noFill/>
                    </a:lnB>
                  </a:tcPr>
                </a:tc>
              </a:tr>
              <a:tr h="309633">
                <a:tc>
                  <a:txBody>
                    <a:bodyPr/>
                    <a:lstStyle/>
                    <a:p>
                      <a:pPr algn="l" fontAlgn="ctr"/>
                      <a:r>
                        <a:rPr lang="en-GB" sz="700" dirty="0">
                          <a:effectLst/>
                        </a:rPr>
                        <a:t>III. </a:t>
                      </a:r>
                      <a:r>
                        <a:rPr lang="en-GB" sz="700" dirty="0" err="1">
                          <a:effectLst/>
                        </a:rPr>
                        <a:t>Oculomotor</a:t>
                      </a:r>
                      <a:endParaRPr lang="en-GB" sz="700" dirty="0">
                        <a:effectLst/>
                      </a:endParaRPr>
                    </a:p>
                  </a:txBody>
                  <a:tcPr marL="34263" marR="34263" marT="17131" marB="17131" anchor="ctr">
                    <a:lnL>
                      <a:noFill/>
                    </a:lnL>
                    <a:lnR>
                      <a:noFill/>
                    </a:lnR>
                    <a:lnT>
                      <a:noFill/>
                    </a:lnT>
                    <a:lnB>
                      <a:noFill/>
                    </a:lnB>
                  </a:tcPr>
                </a:tc>
                <a:tc>
                  <a:txBody>
                    <a:bodyPr/>
                    <a:lstStyle/>
                    <a:p>
                      <a:pPr algn="l" fontAlgn="ctr"/>
                      <a:r>
                        <a:rPr lang="en-GB" sz="700" dirty="0">
                          <a:effectLst/>
                        </a:rPr>
                        <a:t>Pupils are equal, round, and reactive to light and accommodation.</a:t>
                      </a:r>
                    </a:p>
                  </a:txBody>
                  <a:tcPr marL="34263" marR="34263" marT="17131" marB="17131" anchor="ctr">
                    <a:lnL>
                      <a:noFill/>
                    </a:lnL>
                    <a:lnR>
                      <a:noFill/>
                    </a:lnR>
                    <a:lnT>
                      <a:noFill/>
                    </a:lnT>
                    <a:lnB>
                      <a:noFill/>
                    </a:lnB>
                  </a:tcPr>
                </a:tc>
                <a:tc>
                  <a:txBody>
                    <a:bodyPr/>
                    <a:lstStyle/>
                    <a:p>
                      <a:pPr algn="l" fontAlgn="ctr"/>
                      <a:r>
                        <a:rPr lang="en-GB" sz="700" dirty="0">
                          <a:effectLst/>
                        </a:rPr>
                        <a:t>Patient has different sized or reactive pupils bilaterally.</a:t>
                      </a:r>
                    </a:p>
                  </a:txBody>
                  <a:tcPr marL="34263" marR="34263" marT="17131" marB="17131" anchor="ctr">
                    <a:lnL>
                      <a:noFill/>
                    </a:lnL>
                    <a:lnR>
                      <a:noFill/>
                    </a:lnR>
                    <a:lnT>
                      <a:noFill/>
                    </a:lnT>
                    <a:lnB>
                      <a:noFill/>
                    </a:lnB>
                  </a:tcPr>
                </a:tc>
              </a:tr>
              <a:tr h="495412">
                <a:tc>
                  <a:txBody>
                    <a:bodyPr/>
                    <a:lstStyle/>
                    <a:p>
                      <a:pPr algn="l" fontAlgn="ctr"/>
                      <a:r>
                        <a:rPr lang="en-GB" sz="700">
                          <a:effectLst/>
                        </a:rPr>
                        <a:t>IV. Trochlear</a:t>
                      </a:r>
                    </a:p>
                  </a:txBody>
                  <a:tcPr marL="34263" marR="34263" marT="17131" marB="17131" anchor="ctr">
                    <a:lnL>
                      <a:noFill/>
                    </a:lnL>
                    <a:lnR>
                      <a:noFill/>
                    </a:lnR>
                    <a:lnT>
                      <a:noFill/>
                    </a:lnT>
                    <a:lnB>
                      <a:noFill/>
                    </a:lnB>
                  </a:tcPr>
                </a:tc>
                <a:tc>
                  <a:txBody>
                    <a:bodyPr/>
                    <a:lstStyle/>
                    <a:p>
                      <a:pPr algn="l" fontAlgn="ctr"/>
                      <a:r>
                        <a:rPr lang="en-GB" sz="700" dirty="0">
                          <a:effectLst/>
                        </a:rPr>
                        <a:t>Both eyes move in the direction indicated as they follow the examiner’s penlight.</a:t>
                      </a:r>
                    </a:p>
                  </a:txBody>
                  <a:tcPr marL="34263" marR="34263" marT="17131" marB="17131" anchor="ctr">
                    <a:lnL>
                      <a:noFill/>
                    </a:lnL>
                    <a:lnR>
                      <a:noFill/>
                    </a:lnR>
                    <a:lnT>
                      <a:noFill/>
                    </a:lnT>
                    <a:lnB>
                      <a:noFill/>
                    </a:lnB>
                  </a:tcPr>
                </a:tc>
                <a:tc>
                  <a:txBody>
                    <a:bodyPr/>
                    <a:lstStyle/>
                    <a:p>
                      <a:pPr algn="l" fontAlgn="ctr"/>
                      <a:r>
                        <a:rPr lang="en-GB" sz="700" dirty="0">
                          <a:effectLst/>
                        </a:rPr>
                        <a:t>Patient has inability to look up, down, inward, outward, or diagonally. </a:t>
                      </a:r>
                      <a:r>
                        <a:rPr lang="en-GB" sz="700" b="1" dirty="0">
                          <a:effectLst/>
                        </a:rPr>
                        <a:t>Ptosis</a:t>
                      </a:r>
                      <a:r>
                        <a:rPr lang="en-GB" sz="700" dirty="0">
                          <a:effectLst/>
                        </a:rPr>
                        <a:t> refers to drooping of the eyelid and may be a sign of dysfunction.</a:t>
                      </a:r>
                    </a:p>
                  </a:txBody>
                  <a:tcPr marL="34263" marR="34263" marT="17131" marB="17131" anchor="ctr">
                    <a:lnL>
                      <a:noFill/>
                    </a:lnL>
                    <a:lnR>
                      <a:noFill/>
                    </a:lnR>
                    <a:lnT>
                      <a:noFill/>
                    </a:lnT>
                    <a:lnB>
                      <a:noFill/>
                    </a:lnB>
                  </a:tcPr>
                </a:tc>
              </a:tr>
              <a:tr h="495412">
                <a:tc>
                  <a:txBody>
                    <a:bodyPr/>
                    <a:lstStyle/>
                    <a:p>
                      <a:pPr algn="l" fontAlgn="ctr"/>
                      <a:r>
                        <a:rPr lang="en-GB" sz="700">
                          <a:effectLst/>
                        </a:rPr>
                        <a:t>V. Trigeminal</a:t>
                      </a:r>
                    </a:p>
                  </a:txBody>
                  <a:tcPr marL="34263" marR="34263" marT="17131" marB="17131" anchor="ctr">
                    <a:lnL>
                      <a:noFill/>
                    </a:lnL>
                    <a:lnR>
                      <a:noFill/>
                    </a:lnR>
                    <a:lnT>
                      <a:noFill/>
                    </a:lnT>
                    <a:lnB>
                      <a:noFill/>
                    </a:lnB>
                  </a:tcPr>
                </a:tc>
                <a:tc>
                  <a:txBody>
                    <a:bodyPr/>
                    <a:lstStyle/>
                    <a:p>
                      <a:pPr algn="l" fontAlgn="ctr"/>
                      <a:r>
                        <a:rPr lang="en-GB" sz="700" dirty="0">
                          <a:effectLst/>
                        </a:rPr>
                        <a:t>Patient feels touch on forehead, maxillary, and mandibular areas of face and chews without difficulty.</a:t>
                      </a:r>
                    </a:p>
                  </a:txBody>
                  <a:tcPr marL="34263" marR="34263" marT="17131" marB="17131" anchor="ctr">
                    <a:lnL>
                      <a:noFill/>
                    </a:lnL>
                    <a:lnR>
                      <a:noFill/>
                    </a:lnR>
                    <a:lnT>
                      <a:noFill/>
                    </a:lnT>
                    <a:lnB>
                      <a:noFill/>
                    </a:lnB>
                  </a:tcPr>
                </a:tc>
                <a:tc>
                  <a:txBody>
                    <a:bodyPr/>
                    <a:lstStyle/>
                    <a:p>
                      <a:pPr algn="l" fontAlgn="ctr"/>
                      <a:r>
                        <a:rPr lang="en-GB" sz="700" dirty="0">
                          <a:effectLst/>
                        </a:rPr>
                        <a:t>Patient has weakened muscles responsible for chewing; absent corneal reflex; and decreased sensation of forehead, maxillary, or mandibular area.</a:t>
                      </a:r>
                    </a:p>
                  </a:txBody>
                  <a:tcPr marL="34263" marR="34263" marT="17131" marB="17131" anchor="ctr">
                    <a:lnL>
                      <a:noFill/>
                    </a:lnL>
                    <a:lnR>
                      <a:noFill/>
                    </a:lnR>
                    <a:lnT>
                      <a:noFill/>
                    </a:lnT>
                    <a:lnB>
                      <a:noFill/>
                    </a:lnB>
                  </a:tcPr>
                </a:tc>
              </a:tr>
              <a:tr h="309633">
                <a:tc>
                  <a:txBody>
                    <a:bodyPr/>
                    <a:lstStyle/>
                    <a:p>
                      <a:pPr algn="l" fontAlgn="ctr"/>
                      <a:r>
                        <a:rPr lang="en-GB" sz="700" dirty="0">
                          <a:effectLst/>
                        </a:rPr>
                        <a:t>VI. </a:t>
                      </a:r>
                      <a:r>
                        <a:rPr lang="en-GB" sz="700" dirty="0" err="1">
                          <a:effectLst/>
                        </a:rPr>
                        <a:t>Abducens</a:t>
                      </a:r>
                      <a:endParaRPr lang="en-GB" sz="700" dirty="0">
                        <a:effectLst/>
                      </a:endParaRPr>
                    </a:p>
                  </a:txBody>
                  <a:tcPr marL="34263" marR="34263" marT="17131" marB="17131" anchor="ctr">
                    <a:lnL>
                      <a:noFill/>
                    </a:lnL>
                    <a:lnR>
                      <a:noFill/>
                    </a:lnR>
                    <a:lnT>
                      <a:noFill/>
                    </a:lnT>
                    <a:lnB>
                      <a:noFill/>
                    </a:lnB>
                  </a:tcPr>
                </a:tc>
                <a:tc>
                  <a:txBody>
                    <a:bodyPr/>
                    <a:lstStyle/>
                    <a:p>
                      <a:pPr algn="l" fontAlgn="ctr"/>
                      <a:r>
                        <a:rPr lang="en-GB" sz="700">
                          <a:effectLst/>
                        </a:rPr>
                        <a:t>Both eyes move in coordination.</a:t>
                      </a:r>
                    </a:p>
                  </a:txBody>
                  <a:tcPr marL="34263" marR="34263" marT="17131" marB="17131" anchor="ctr">
                    <a:lnL>
                      <a:noFill/>
                    </a:lnL>
                    <a:lnR>
                      <a:noFill/>
                    </a:lnR>
                    <a:lnT>
                      <a:noFill/>
                    </a:lnT>
                    <a:lnB>
                      <a:noFill/>
                    </a:lnB>
                  </a:tcPr>
                </a:tc>
                <a:tc>
                  <a:txBody>
                    <a:bodyPr/>
                    <a:lstStyle/>
                    <a:p>
                      <a:pPr algn="l" fontAlgn="ctr"/>
                      <a:r>
                        <a:rPr lang="en-GB" sz="700" dirty="0">
                          <a:effectLst/>
                        </a:rPr>
                        <a:t>Patient has inability to look side to side (lateral); patient reports </a:t>
                      </a:r>
                      <a:r>
                        <a:rPr lang="en-GB" sz="700" b="1" dirty="0">
                          <a:effectLst/>
                        </a:rPr>
                        <a:t>diplopia</a:t>
                      </a:r>
                      <a:r>
                        <a:rPr lang="en-GB" sz="700" dirty="0">
                          <a:effectLst/>
                        </a:rPr>
                        <a:t> (double vision).</a:t>
                      </a:r>
                    </a:p>
                  </a:txBody>
                  <a:tcPr marL="34263" marR="34263" marT="17131" marB="17131" anchor="ctr">
                    <a:lnL>
                      <a:noFill/>
                    </a:lnL>
                    <a:lnR>
                      <a:noFill/>
                    </a:lnR>
                    <a:lnT>
                      <a:noFill/>
                    </a:lnT>
                    <a:lnB>
                      <a:noFill/>
                    </a:lnB>
                  </a:tcPr>
                </a:tc>
              </a:tr>
              <a:tr h="402523">
                <a:tc>
                  <a:txBody>
                    <a:bodyPr/>
                    <a:lstStyle/>
                    <a:p>
                      <a:pPr algn="l" fontAlgn="ctr"/>
                      <a:r>
                        <a:rPr lang="en-GB" sz="700" dirty="0">
                          <a:effectLst/>
                        </a:rPr>
                        <a:t>VII. Facial</a:t>
                      </a:r>
                    </a:p>
                  </a:txBody>
                  <a:tcPr marL="34263" marR="34263" marT="17131" marB="17131" anchor="ctr">
                    <a:lnL>
                      <a:noFill/>
                    </a:lnL>
                    <a:lnR>
                      <a:noFill/>
                    </a:lnR>
                    <a:lnT>
                      <a:noFill/>
                    </a:lnT>
                    <a:lnB>
                      <a:noFill/>
                    </a:lnB>
                  </a:tcPr>
                </a:tc>
                <a:tc>
                  <a:txBody>
                    <a:bodyPr/>
                    <a:lstStyle/>
                    <a:p>
                      <a:pPr algn="l" fontAlgn="ctr"/>
                      <a:r>
                        <a:rPr lang="en-GB" sz="700" dirty="0">
                          <a:effectLst/>
                        </a:rPr>
                        <a:t>Patient smiles, raises eyebrows, puffs out cheeks, and closes eyes without difficulty; patient can distinguish different tastes.</a:t>
                      </a:r>
                    </a:p>
                  </a:txBody>
                  <a:tcPr marL="34263" marR="34263" marT="17131" marB="17131" anchor="ctr">
                    <a:lnL>
                      <a:noFill/>
                    </a:lnL>
                    <a:lnR>
                      <a:noFill/>
                    </a:lnR>
                    <a:lnT>
                      <a:noFill/>
                    </a:lnT>
                    <a:lnB>
                      <a:noFill/>
                    </a:lnB>
                  </a:tcPr>
                </a:tc>
                <a:tc>
                  <a:txBody>
                    <a:bodyPr/>
                    <a:lstStyle/>
                    <a:p>
                      <a:pPr algn="l" fontAlgn="ctr"/>
                      <a:r>
                        <a:rPr lang="en-GB" sz="700" dirty="0">
                          <a:effectLst/>
                        </a:rPr>
                        <a:t>Patient has decreased ability to taste. Patient has facial </a:t>
                      </a:r>
                      <a:r>
                        <a:rPr lang="en-GB" sz="700" b="1" dirty="0">
                          <a:effectLst/>
                        </a:rPr>
                        <a:t>paralysis</a:t>
                      </a:r>
                      <a:r>
                        <a:rPr lang="en-GB" sz="700" dirty="0">
                          <a:effectLst/>
                        </a:rPr>
                        <a:t> or asymmetry of face such as facial droop.</a:t>
                      </a:r>
                    </a:p>
                  </a:txBody>
                  <a:tcPr marL="34263" marR="34263" marT="17131" marB="17131" anchor="ctr">
                    <a:lnL>
                      <a:noFill/>
                    </a:lnL>
                    <a:lnR>
                      <a:noFill/>
                    </a:lnR>
                    <a:lnT>
                      <a:noFill/>
                    </a:lnT>
                    <a:lnB>
                      <a:noFill/>
                    </a:lnB>
                  </a:tcPr>
                </a:tc>
              </a:tr>
              <a:tr h="402523">
                <a:tc>
                  <a:txBody>
                    <a:bodyPr/>
                    <a:lstStyle/>
                    <a:p>
                      <a:pPr algn="l" fontAlgn="ctr"/>
                      <a:r>
                        <a:rPr lang="en-GB" sz="700">
                          <a:effectLst/>
                        </a:rPr>
                        <a:t>VIII. Vestibulocochlear (Acoustic)</a:t>
                      </a:r>
                    </a:p>
                  </a:txBody>
                  <a:tcPr marL="34263" marR="34263" marT="17131" marB="17131" anchor="ctr">
                    <a:lnL>
                      <a:noFill/>
                    </a:lnL>
                    <a:lnR>
                      <a:noFill/>
                    </a:lnR>
                    <a:lnT>
                      <a:noFill/>
                    </a:lnT>
                    <a:lnB>
                      <a:noFill/>
                    </a:lnB>
                  </a:tcPr>
                </a:tc>
                <a:tc>
                  <a:txBody>
                    <a:bodyPr/>
                    <a:lstStyle/>
                    <a:p>
                      <a:pPr algn="l" fontAlgn="ctr"/>
                      <a:r>
                        <a:rPr lang="en-GB" sz="700" dirty="0">
                          <a:effectLst/>
                        </a:rPr>
                        <a:t>Patient hears whispered words or finger snaps in both ears; patient can walk upright and maintain balance.</a:t>
                      </a:r>
                    </a:p>
                  </a:txBody>
                  <a:tcPr marL="34263" marR="34263" marT="17131" marB="17131" anchor="ctr">
                    <a:lnL>
                      <a:noFill/>
                    </a:lnL>
                    <a:lnR>
                      <a:noFill/>
                    </a:lnR>
                    <a:lnT>
                      <a:noFill/>
                    </a:lnT>
                    <a:lnB>
                      <a:noFill/>
                    </a:lnB>
                  </a:tcPr>
                </a:tc>
                <a:tc>
                  <a:txBody>
                    <a:bodyPr/>
                    <a:lstStyle/>
                    <a:p>
                      <a:pPr algn="l" fontAlgn="ctr"/>
                      <a:r>
                        <a:rPr lang="en-GB" sz="700" dirty="0">
                          <a:effectLst/>
                        </a:rPr>
                        <a:t>Patient has decreased hearing in one or both ears and decreased ability to walk upright or maintain balance.</a:t>
                      </a:r>
                    </a:p>
                  </a:txBody>
                  <a:tcPr marL="34263" marR="34263" marT="17131" marB="17131" anchor="ctr">
                    <a:lnL>
                      <a:noFill/>
                    </a:lnL>
                    <a:lnR>
                      <a:noFill/>
                    </a:lnR>
                    <a:lnT>
                      <a:noFill/>
                    </a:lnT>
                    <a:lnB>
                      <a:noFill/>
                    </a:lnB>
                  </a:tcPr>
                </a:tc>
              </a:tr>
              <a:tr h="216743">
                <a:tc>
                  <a:txBody>
                    <a:bodyPr/>
                    <a:lstStyle/>
                    <a:p>
                      <a:pPr algn="l" fontAlgn="ctr"/>
                      <a:r>
                        <a:rPr lang="en-GB" sz="700">
                          <a:effectLst/>
                        </a:rPr>
                        <a:t>IX. Glossopharyngeal</a:t>
                      </a:r>
                    </a:p>
                  </a:txBody>
                  <a:tcPr marL="34263" marR="34263" marT="17131" marB="17131" anchor="ctr">
                    <a:lnL>
                      <a:noFill/>
                    </a:lnL>
                    <a:lnR>
                      <a:noFill/>
                    </a:lnR>
                    <a:lnT>
                      <a:noFill/>
                    </a:lnT>
                    <a:lnB>
                      <a:noFill/>
                    </a:lnB>
                  </a:tcPr>
                </a:tc>
                <a:tc>
                  <a:txBody>
                    <a:bodyPr/>
                    <a:lstStyle/>
                    <a:p>
                      <a:pPr algn="l" fontAlgn="ctr"/>
                      <a:r>
                        <a:rPr lang="en-GB" sz="700">
                          <a:effectLst/>
                        </a:rPr>
                        <a:t>Gag reflex is present.</a:t>
                      </a:r>
                    </a:p>
                  </a:txBody>
                  <a:tcPr marL="34263" marR="34263" marT="17131" marB="17131" anchor="ctr">
                    <a:lnL>
                      <a:noFill/>
                    </a:lnL>
                    <a:lnR>
                      <a:noFill/>
                    </a:lnR>
                    <a:lnT>
                      <a:noFill/>
                    </a:lnT>
                    <a:lnB>
                      <a:noFill/>
                    </a:lnB>
                  </a:tcPr>
                </a:tc>
                <a:tc>
                  <a:txBody>
                    <a:bodyPr/>
                    <a:lstStyle/>
                    <a:p>
                      <a:pPr algn="l" fontAlgn="ctr"/>
                      <a:r>
                        <a:rPr lang="en-GB" sz="700" dirty="0">
                          <a:effectLst/>
                        </a:rPr>
                        <a:t>Gag reflex is not present; patient has </a:t>
                      </a:r>
                      <a:r>
                        <a:rPr lang="en-GB" sz="700" b="1" dirty="0">
                          <a:effectLst/>
                        </a:rPr>
                        <a:t>dysphagia</a:t>
                      </a:r>
                      <a:r>
                        <a:rPr lang="en-GB" sz="700" dirty="0">
                          <a:effectLst/>
                        </a:rPr>
                        <a:t>.</a:t>
                      </a:r>
                    </a:p>
                  </a:txBody>
                  <a:tcPr marL="34263" marR="34263" marT="17131" marB="17131" anchor="ctr">
                    <a:lnL>
                      <a:noFill/>
                    </a:lnL>
                    <a:lnR>
                      <a:noFill/>
                    </a:lnR>
                    <a:lnT>
                      <a:noFill/>
                    </a:lnT>
                    <a:lnB>
                      <a:noFill/>
                    </a:lnB>
                  </a:tcPr>
                </a:tc>
              </a:tr>
              <a:tr h="216743">
                <a:tc>
                  <a:txBody>
                    <a:bodyPr/>
                    <a:lstStyle/>
                    <a:p>
                      <a:pPr algn="l" fontAlgn="ctr"/>
                      <a:r>
                        <a:rPr lang="en-GB" sz="700">
                          <a:effectLst/>
                        </a:rPr>
                        <a:t>X. Vagus</a:t>
                      </a:r>
                    </a:p>
                  </a:txBody>
                  <a:tcPr marL="34263" marR="34263" marT="17131" marB="17131" anchor="ctr">
                    <a:lnL>
                      <a:noFill/>
                    </a:lnL>
                    <a:lnR>
                      <a:noFill/>
                    </a:lnR>
                    <a:lnT>
                      <a:noFill/>
                    </a:lnT>
                    <a:lnB>
                      <a:noFill/>
                    </a:lnB>
                  </a:tcPr>
                </a:tc>
                <a:tc>
                  <a:txBody>
                    <a:bodyPr/>
                    <a:lstStyle/>
                    <a:p>
                      <a:pPr algn="l" fontAlgn="ctr"/>
                      <a:r>
                        <a:rPr lang="en-GB" sz="700">
                          <a:effectLst/>
                        </a:rPr>
                        <a:t>Patient swallows and speaks without difficulty.</a:t>
                      </a:r>
                    </a:p>
                  </a:txBody>
                  <a:tcPr marL="34263" marR="34263" marT="17131" marB="17131" anchor="ctr">
                    <a:lnL>
                      <a:noFill/>
                    </a:lnL>
                    <a:lnR>
                      <a:noFill/>
                    </a:lnR>
                    <a:lnT>
                      <a:noFill/>
                    </a:lnT>
                    <a:lnB>
                      <a:noFill/>
                    </a:lnB>
                  </a:tcPr>
                </a:tc>
                <a:tc>
                  <a:txBody>
                    <a:bodyPr/>
                    <a:lstStyle/>
                    <a:p>
                      <a:pPr algn="l" fontAlgn="ctr"/>
                      <a:r>
                        <a:rPr lang="en-GB" sz="700" dirty="0">
                          <a:effectLst/>
                        </a:rPr>
                        <a:t>Slurred speech or difficulty swallowing is present.</a:t>
                      </a:r>
                    </a:p>
                  </a:txBody>
                  <a:tcPr marL="34263" marR="34263" marT="17131" marB="17131" anchor="ctr">
                    <a:lnL>
                      <a:noFill/>
                    </a:lnL>
                    <a:lnR>
                      <a:noFill/>
                    </a:lnR>
                    <a:lnT>
                      <a:noFill/>
                    </a:lnT>
                    <a:lnB>
                      <a:noFill/>
                    </a:lnB>
                  </a:tcPr>
                </a:tc>
              </a:tr>
              <a:tr h="309633">
                <a:tc>
                  <a:txBody>
                    <a:bodyPr/>
                    <a:lstStyle/>
                    <a:p>
                      <a:pPr algn="l" fontAlgn="ctr"/>
                      <a:r>
                        <a:rPr lang="en-GB" sz="700">
                          <a:effectLst/>
                        </a:rPr>
                        <a:t>XI. Spinal Accessory</a:t>
                      </a:r>
                    </a:p>
                  </a:txBody>
                  <a:tcPr marL="34263" marR="34263" marT="17131" marB="17131" anchor="ctr">
                    <a:lnL>
                      <a:noFill/>
                    </a:lnL>
                    <a:lnR>
                      <a:noFill/>
                    </a:lnR>
                    <a:lnT>
                      <a:noFill/>
                    </a:lnT>
                    <a:lnB>
                      <a:noFill/>
                    </a:lnB>
                  </a:tcPr>
                </a:tc>
                <a:tc>
                  <a:txBody>
                    <a:bodyPr/>
                    <a:lstStyle/>
                    <a:p>
                      <a:pPr algn="l" fontAlgn="ctr"/>
                      <a:r>
                        <a:rPr lang="en-GB" sz="700">
                          <a:effectLst/>
                        </a:rPr>
                        <a:t>Patient shrugs shoulders and turns head side to side against resistance.</a:t>
                      </a:r>
                    </a:p>
                  </a:txBody>
                  <a:tcPr marL="34263" marR="34263" marT="17131" marB="17131" anchor="ctr">
                    <a:lnL>
                      <a:noFill/>
                    </a:lnL>
                    <a:lnR>
                      <a:noFill/>
                    </a:lnR>
                    <a:lnT>
                      <a:noFill/>
                    </a:lnT>
                    <a:lnB>
                      <a:noFill/>
                    </a:lnB>
                  </a:tcPr>
                </a:tc>
                <a:tc>
                  <a:txBody>
                    <a:bodyPr/>
                    <a:lstStyle/>
                    <a:p>
                      <a:pPr algn="l" fontAlgn="ctr"/>
                      <a:r>
                        <a:rPr lang="en-GB" sz="700" dirty="0">
                          <a:effectLst/>
                        </a:rPr>
                        <a:t>Patient has inability to shrug shoulders or turn head against resistance.</a:t>
                      </a:r>
                    </a:p>
                  </a:txBody>
                  <a:tcPr marL="34263" marR="34263" marT="17131" marB="17131" anchor="ctr">
                    <a:lnL>
                      <a:noFill/>
                    </a:lnL>
                    <a:lnR>
                      <a:noFill/>
                    </a:lnR>
                    <a:lnT>
                      <a:noFill/>
                    </a:lnT>
                    <a:lnB>
                      <a:noFill/>
                    </a:lnB>
                  </a:tcPr>
                </a:tc>
              </a:tr>
              <a:tr h="216743">
                <a:tc>
                  <a:txBody>
                    <a:bodyPr/>
                    <a:lstStyle/>
                    <a:p>
                      <a:pPr algn="l" fontAlgn="ctr"/>
                      <a:r>
                        <a:rPr lang="en-GB" sz="700">
                          <a:effectLst/>
                        </a:rPr>
                        <a:t>XII. Hypoglossal</a:t>
                      </a:r>
                    </a:p>
                  </a:txBody>
                  <a:tcPr marL="34263" marR="34263" marT="17131" marB="17131" anchor="ctr">
                    <a:lnL>
                      <a:noFill/>
                    </a:lnL>
                    <a:lnR>
                      <a:noFill/>
                    </a:lnR>
                    <a:lnT>
                      <a:noFill/>
                    </a:lnT>
                    <a:lnB>
                      <a:noFill/>
                    </a:lnB>
                  </a:tcPr>
                </a:tc>
                <a:tc>
                  <a:txBody>
                    <a:bodyPr/>
                    <a:lstStyle/>
                    <a:p>
                      <a:pPr algn="l" fontAlgn="ctr"/>
                      <a:r>
                        <a:rPr lang="en-GB" sz="700">
                          <a:effectLst/>
                        </a:rPr>
                        <a:t>Tongue is midline and can be moved without difficulty.</a:t>
                      </a:r>
                    </a:p>
                  </a:txBody>
                  <a:tcPr marL="34263" marR="34263" marT="17131" marB="17131" anchor="ctr">
                    <a:lnL>
                      <a:noFill/>
                    </a:lnL>
                    <a:lnR>
                      <a:noFill/>
                    </a:lnR>
                    <a:lnT>
                      <a:noFill/>
                    </a:lnT>
                    <a:lnB>
                      <a:noFill/>
                    </a:lnB>
                  </a:tcPr>
                </a:tc>
                <a:tc>
                  <a:txBody>
                    <a:bodyPr/>
                    <a:lstStyle/>
                    <a:p>
                      <a:pPr algn="l" fontAlgn="ctr"/>
                      <a:r>
                        <a:rPr lang="en-GB" sz="700" dirty="0">
                          <a:effectLst/>
                        </a:rPr>
                        <a:t>Tongue is not midline or is weak</a:t>
                      </a:r>
                    </a:p>
                  </a:txBody>
                  <a:tcPr marL="34263" marR="34263" marT="17131" marB="17131" anchor="ctr">
                    <a:lnL>
                      <a:noFill/>
                    </a:lnL>
                    <a:lnR>
                      <a:noFill/>
                    </a:lnR>
                    <a:lnT>
                      <a:noFill/>
                    </a:lnT>
                    <a:lnB>
                      <a:noFill/>
                    </a:lnB>
                  </a:tcPr>
                </a:tc>
              </a:tr>
            </a:tbl>
          </a:graphicData>
        </a:graphic>
      </p:graphicFrame>
    </p:spTree>
    <p:extLst>
      <p:ext uri="{BB962C8B-B14F-4D97-AF65-F5344CB8AC3E}">
        <p14:creationId xmlns:p14="http://schemas.microsoft.com/office/powerpoint/2010/main" val="1496289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PERIPHERAL NERVES EXAMINATION</a:t>
            </a:r>
            <a:endParaRPr lang="en-GB" dirty="0"/>
          </a:p>
        </p:txBody>
      </p:sp>
      <p:sp>
        <p:nvSpPr>
          <p:cNvPr id="3" name="Content Placeholder 2"/>
          <p:cNvSpPr>
            <a:spLocks noGrp="1"/>
          </p:cNvSpPr>
          <p:nvPr>
            <p:ph idx="1"/>
          </p:nvPr>
        </p:nvSpPr>
        <p:spPr/>
        <p:txBody>
          <a:bodyPr>
            <a:normAutofit lnSpcReduction="10000"/>
          </a:bodyPr>
          <a:lstStyle/>
          <a:p>
            <a:r>
              <a:rPr lang="en-GB" b="1" dirty="0"/>
              <a:t>Examine the Median nerve by</a:t>
            </a:r>
            <a:r>
              <a:rPr lang="en-GB" b="1" dirty="0" smtClean="0"/>
              <a:t>:</a:t>
            </a:r>
          </a:p>
          <a:p>
            <a:r>
              <a:rPr lang="en-GB" b="1" dirty="0"/>
              <a:t>1- look :</a:t>
            </a:r>
          </a:p>
          <a:p>
            <a:pPr marL="0" indent="0">
              <a:buNone/>
            </a:pPr>
            <a:r>
              <a:rPr lang="en-GB" dirty="0"/>
              <a:t> Redness , scars</a:t>
            </a:r>
          </a:p>
          <a:p>
            <a:pPr marL="0" indent="0">
              <a:buNone/>
            </a:pPr>
            <a:r>
              <a:rPr lang="en-GB" dirty="0"/>
              <a:t> Deformity: Ape hand deformity</a:t>
            </a:r>
          </a:p>
          <a:p>
            <a:r>
              <a:rPr lang="en-GB" b="1" dirty="0"/>
              <a:t>2- feel (sensory) :</a:t>
            </a:r>
          </a:p>
          <a:p>
            <a:pPr marL="0" indent="0">
              <a:buNone/>
            </a:pPr>
            <a:r>
              <a:rPr lang="en-GB" dirty="0"/>
              <a:t>Ask the patient to close his eyes and tell you if he felt your </a:t>
            </a:r>
            <a:r>
              <a:rPr lang="en-GB" dirty="0" err="1" smtClean="0"/>
              <a:t>finetouch</a:t>
            </a:r>
            <a:r>
              <a:rPr lang="en-GB" dirty="0"/>
              <a:t>.</a:t>
            </a:r>
          </a:p>
          <a:p>
            <a:pPr marL="0" indent="0">
              <a:buNone/>
            </a:pPr>
            <a:r>
              <a:rPr lang="en-GB" b="1" dirty="0" smtClean="0"/>
              <a:t>3-move </a:t>
            </a:r>
            <a:r>
              <a:rPr lang="en-GB" b="1" dirty="0"/>
              <a:t>(motor) :</a:t>
            </a:r>
          </a:p>
          <a:p>
            <a:r>
              <a:rPr lang="en-GB" dirty="0"/>
              <a:t>Ask the patient to do the following :</a:t>
            </a:r>
          </a:p>
          <a:p>
            <a:pPr marL="0" indent="0">
              <a:buNone/>
            </a:pPr>
            <a:r>
              <a:rPr lang="en-GB" dirty="0"/>
              <a:t>Thumb opposition to little finger </a:t>
            </a:r>
          </a:p>
        </p:txBody>
      </p:sp>
    </p:spTree>
    <p:extLst>
      <p:ext uri="{BB962C8B-B14F-4D97-AF65-F5344CB8AC3E}">
        <p14:creationId xmlns:p14="http://schemas.microsoft.com/office/powerpoint/2010/main" val="40494453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PERIPHERAL NERVES EXAMINATION</a:t>
            </a:r>
          </a:p>
        </p:txBody>
      </p:sp>
      <p:sp>
        <p:nvSpPr>
          <p:cNvPr id="3" name="Content Placeholder 2"/>
          <p:cNvSpPr>
            <a:spLocks noGrp="1"/>
          </p:cNvSpPr>
          <p:nvPr>
            <p:ph idx="1"/>
          </p:nvPr>
        </p:nvSpPr>
        <p:spPr/>
        <p:txBody>
          <a:bodyPr>
            <a:normAutofit fontScale="92500"/>
          </a:bodyPr>
          <a:lstStyle/>
          <a:p>
            <a:pPr marL="0" indent="0">
              <a:buNone/>
            </a:pPr>
            <a:r>
              <a:rPr lang="en-GB" b="1" dirty="0"/>
              <a:t>Examine the Ulnar nerve </a:t>
            </a:r>
            <a:r>
              <a:rPr lang="en-GB" b="1" dirty="0" smtClean="0"/>
              <a:t>by</a:t>
            </a:r>
          </a:p>
          <a:p>
            <a:pPr marL="0" indent="0">
              <a:buNone/>
            </a:pPr>
            <a:r>
              <a:rPr lang="en-GB" b="1" dirty="0"/>
              <a:t>1- look :</a:t>
            </a:r>
          </a:p>
          <a:p>
            <a:pPr marL="0" indent="0">
              <a:buNone/>
            </a:pPr>
            <a:r>
              <a:rPr lang="en-GB" dirty="0"/>
              <a:t> Redness , scars.</a:t>
            </a:r>
          </a:p>
          <a:p>
            <a:pPr marL="0" indent="0">
              <a:buNone/>
            </a:pPr>
            <a:r>
              <a:rPr lang="en-GB" dirty="0"/>
              <a:t> Muscles wasting </a:t>
            </a:r>
          </a:p>
          <a:p>
            <a:pPr marL="0" indent="0">
              <a:buNone/>
            </a:pPr>
            <a:r>
              <a:rPr lang="en-GB" dirty="0"/>
              <a:t> Deformities : claw hand.</a:t>
            </a:r>
          </a:p>
          <a:p>
            <a:pPr marL="0" indent="0">
              <a:buNone/>
            </a:pPr>
            <a:r>
              <a:rPr lang="en-GB" b="1" dirty="0"/>
              <a:t>2- feel (sensory ) :</a:t>
            </a:r>
          </a:p>
          <a:p>
            <a:pPr marL="0" indent="0">
              <a:buNone/>
            </a:pPr>
            <a:r>
              <a:rPr lang="en-GB" dirty="0"/>
              <a:t>Ask the patient to close his eyes and tell you if </a:t>
            </a:r>
            <a:r>
              <a:rPr lang="en-GB" dirty="0" smtClean="0"/>
              <a:t>he felt </a:t>
            </a:r>
            <a:r>
              <a:rPr lang="en-GB" dirty="0"/>
              <a:t>your fine </a:t>
            </a:r>
            <a:r>
              <a:rPr lang="en-GB" dirty="0" smtClean="0"/>
              <a:t>touch </a:t>
            </a:r>
          </a:p>
          <a:p>
            <a:pPr marL="0" indent="0">
              <a:buNone/>
            </a:pPr>
            <a:r>
              <a:rPr lang="en-GB" b="1" dirty="0" smtClean="0"/>
              <a:t>4-power </a:t>
            </a:r>
            <a:r>
              <a:rPr lang="en-GB" dirty="0"/>
              <a:t>(test the power of abduction by asking him to resist your attempt</a:t>
            </a:r>
          </a:p>
          <a:p>
            <a:pPr marL="0" indent="0">
              <a:buNone/>
            </a:pPr>
            <a:r>
              <a:rPr lang="en-GB" dirty="0"/>
              <a:t>to adduct his fingers) .</a:t>
            </a:r>
            <a:endParaRPr lang="en-GB" dirty="0" smtClean="0"/>
          </a:p>
          <a:p>
            <a:pPr marL="0" indent="0">
              <a:buNone/>
            </a:pPr>
            <a:endParaRPr lang="en-GB" dirty="0"/>
          </a:p>
        </p:txBody>
      </p:sp>
    </p:spTree>
    <p:extLst>
      <p:ext uri="{BB962C8B-B14F-4D97-AF65-F5344CB8AC3E}">
        <p14:creationId xmlns:p14="http://schemas.microsoft.com/office/powerpoint/2010/main" val="25969126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PERIPHERAL NERVES EXAMINATION</a:t>
            </a:r>
          </a:p>
        </p:txBody>
      </p:sp>
      <p:sp>
        <p:nvSpPr>
          <p:cNvPr id="3" name="Content Placeholder 2"/>
          <p:cNvSpPr>
            <a:spLocks noGrp="1"/>
          </p:cNvSpPr>
          <p:nvPr>
            <p:ph idx="1"/>
          </p:nvPr>
        </p:nvSpPr>
        <p:spPr/>
        <p:txBody>
          <a:bodyPr>
            <a:normAutofit fontScale="92500"/>
          </a:bodyPr>
          <a:lstStyle/>
          <a:p>
            <a:pPr marL="0" indent="0">
              <a:buNone/>
            </a:pPr>
            <a:r>
              <a:rPr lang="en-GB" b="1" dirty="0"/>
              <a:t>5- special test :</a:t>
            </a:r>
          </a:p>
          <a:p>
            <a:pPr marL="0" indent="0">
              <a:buNone/>
            </a:pPr>
            <a:r>
              <a:rPr lang="en-GB" b="1" dirty="0" err="1"/>
              <a:t>Forment's</a:t>
            </a:r>
            <a:r>
              <a:rPr lang="en-GB" b="1" dirty="0"/>
              <a:t> sign</a:t>
            </a:r>
          </a:p>
          <a:p>
            <a:pPr marL="0" indent="0">
              <a:buNone/>
            </a:pPr>
            <a:r>
              <a:rPr lang="en-GB" dirty="0"/>
              <a:t>Ask the patient to hold a paper firmly between their thumb and index then</a:t>
            </a:r>
          </a:p>
          <a:p>
            <a:pPr marL="0" indent="0">
              <a:buNone/>
            </a:pPr>
            <a:r>
              <a:rPr lang="en-GB" dirty="0"/>
              <a:t>you try to pull the paper , normally he will be able to maintain a hold on the</a:t>
            </a:r>
          </a:p>
          <a:p>
            <a:pPr marL="0" indent="0">
              <a:buNone/>
            </a:pPr>
            <a:r>
              <a:rPr lang="en-GB" dirty="0"/>
              <a:t>paper without having to flex his thumb .</a:t>
            </a:r>
          </a:p>
          <a:p>
            <a:pPr marL="0" indent="0">
              <a:buNone/>
            </a:pPr>
            <a:r>
              <a:rPr lang="en-GB" dirty="0"/>
              <a:t>However, with ulnar nerve palsy, the patient will experience difficulty</a:t>
            </a:r>
          </a:p>
          <a:p>
            <a:pPr marL="0" indent="0">
              <a:buNone/>
            </a:pPr>
            <a:r>
              <a:rPr lang="en-GB" dirty="0"/>
              <a:t>maintaining a hold and will compensate by flexing the (flexor </a:t>
            </a:r>
            <a:r>
              <a:rPr lang="en-GB" dirty="0" err="1"/>
              <a:t>pollicis</a:t>
            </a:r>
            <a:r>
              <a:rPr lang="en-GB" dirty="0"/>
              <a:t> </a:t>
            </a:r>
            <a:r>
              <a:rPr lang="en-GB" dirty="0" err="1"/>
              <a:t>longus</a:t>
            </a:r>
            <a:r>
              <a:rPr lang="en-GB" dirty="0"/>
              <a:t>) of</a:t>
            </a:r>
          </a:p>
          <a:p>
            <a:pPr marL="0" indent="0">
              <a:buNone/>
            </a:pPr>
            <a:r>
              <a:rPr lang="en-GB" dirty="0"/>
              <a:t>the thumb to maintain grip pressure causing a pinching effect</a:t>
            </a:r>
          </a:p>
        </p:txBody>
      </p:sp>
    </p:spTree>
    <p:extLst>
      <p:ext uri="{BB962C8B-B14F-4D97-AF65-F5344CB8AC3E}">
        <p14:creationId xmlns:p14="http://schemas.microsoft.com/office/powerpoint/2010/main" val="24680948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PERIPHERAL NERVES EXAMINATION</a:t>
            </a:r>
          </a:p>
        </p:txBody>
      </p:sp>
      <p:sp>
        <p:nvSpPr>
          <p:cNvPr id="3" name="Content Placeholder 2"/>
          <p:cNvSpPr>
            <a:spLocks noGrp="1"/>
          </p:cNvSpPr>
          <p:nvPr>
            <p:ph idx="1"/>
          </p:nvPr>
        </p:nvSpPr>
        <p:spPr/>
        <p:txBody>
          <a:bodyPr>
            <a:normAutofit fontScale="85000" lnSpcReduction="20000"/>
          </a:bodyPr>
          <a:lstStyle/>
          <a:p>
            <a:pPr marL="0" indent="0">
              <a:buNone/>
            </a:pPr>
            <a:r>
              <a:rPr lang="en-GB" dirty="0"/>
              <a:t> </a:t>
            </a:r>
            <a:r>
              <a:rPr lang="en-GB" b="1" dirty="0"/>
              <a:t>Examine the Radial nerve</a:t>
            </a:r>
            <a:r>
              <a:rPr lang="en-GB" b="1" dirty="0" smtClean="0"/>
              <a:t>:</a:t>
            </a:r>
          </a:p>
          <a:p>
            <a:pPr marL="0" indent="0">
              <a:buNone/>
            </a:pPr>
            <a:r>
              <a:rPr lang="en-GB" b="1" dirty="0"/>
              <a:t>1- look :</a:t>
            </a:r>
          </a:p>
          <a:p>
            <a:pPr marL="0" indent="0">
              <a:buNone/>
            </a:pPr>
            <a:r>
              <a:rPr lang="en-GB" dirty="0"/>
              <a:t> Redness , scars.</a:t>
            </a:r>
          </a:p>
          <a:p>
            <a:pPr marL="0" indent="0">
              <a:buNone/>
            </a:pPr>
            <a:r>
              <a:rPr lang="en-GB" dirty="0"/>
              <a:t> Muscles wasting .</a:t>
            </a:r>
          </a:p>
          <a:p>
            <a:pPr marL="0" indent="0">
              <a:buNone/>
            </a:pPr>
            <a:r>
              <a:rPr lang="en-GB" dirty="0"/>
              <a:t> Drop rest sign.</a:t>
            </a:r>
          </a:p>
          <a:p>
            <a:pPr marL="0" indent="0">
              <a:buNone/>
            </a:pPr>
            <a:r>
              <a:rPr lang="en-GB" b="1" dirty="0"/>
              <a:t>2- feel (sensory ) :</a:t>
            </a:r>
          </a:p>
          <a:p>
            <a:pPr marL="0" indent="0">
              <a:buNone/>
            </a:pPr>
            <a:r>
              <a:rPr lang="en-GB" dirty="0"/>
              <a:t>Ask the patient to close his eyes and tell you if he felt your fine touch </a:t>
            </a:r>
          </a:p>
          <a:p>
            <a:pPr marL="0" indent="0">
              <a:buNone/>
            </a:pPr>
            <a:r>
              <a:rPr lang="en-GB" b="1" dirty="0"/>
              <a:t>3- move (motor ) :</a:t>
            </a:r>
          </a:p>
          <a:p>
            <a:pPr marL="0" indent="0">
              <a:buNone/>
            </a:pPr>
            <a:r>
              <a:rPr lang="en-GB" dirty="0"/>
              <a:t>Wrist extension + metacarpal joint extension.</a:t>
            </a:r>
          </a:p>
          <a:p>
            <a:pPr marL="0" indent="0">
              <a:buNone/>
            </a:pPr>
            <a:r>
              <a:rPr lang="en-GB" dirty="0"/>
              <a:t>4- power ( test the power of extension by asking him to resist your attempt to</a:t>
            </a:r>
          </a:p>
          <a:p>
            <a:pPr marL="0" indent="0">
              <a:buNone/>
            </a:pPr>
            <a:r>
              <a:rPr lang="en-GB" dirty="0"/>
              <a:t>flex his wrist)</a:t>
            </a:r>
          </a:p>
        </p:txBody>
      </p:sp>
    </p:spTree>
    <p:extLst>
      <p:ext uri="{BB962C8B-B14F-4D97-AF65-F5344CB8AC3E}">
        <p14:creationId xmlns:p14="http://schemas.microsoft.com/office/powerpoint/2010/main" val="29752226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PERIPHERAL NERVES EXAMINATION</a:t>
            </a:r>
          </a:p>
        </p:txBody>
      </p:sp>
      <p:pic>
        <p:nvPicPr>
          <p:cNvPr id="4" name="Content Placeholder 3"/>
          <p:cNvPicPr>
            <a:picLocks noGrp="1" noChangeAspect="1"/>
          </p:cNvPicPr>
          <p:nvPr>
            <p:ph idx="1"/>
          </p:nvPr>
        </p:nvPicPr>
        <p:blipFill>
          <a:blip r:embed="rId2"/>
          <a:stretch>
            <a:fillRect/>
          </a:stretch>
        </p:blipFill>
        <p:spPr>
          <a:xfrm>
            <a:off x="1343378" y="1817512"/>
            <a:ext cx="8613422" cy="4481688"/>
          </a:xfrm>
          <a:prstGeom prst="rect">
            <a:avLst/>
          </a:prstGeom>
        </p:spPr>
      </p:pic>
    </p:spTree>
    <p:extLst>
      <p:ext uri="{BB962C8B-B14F-4D97-AF65-F5344CB8AC3E}">
        <p14:creationId xmlns:p14="http://schemas.microsoft.com/office/powerpoint/2010/main" val="18129400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PERIPHERAL NERVES EXAMINATION</a:t>
            </a:r>
          </a:p>
        </p:txBody>
      </p:sp>
      <p:pic>
        <p:nvPicPr>
          <p:cNvPr id="4" name="Content Placeholder 3"/>
          <p:cNvPicPr>
            <a:picLocks noGrp="1" noChangeAspect="1"/>
          </p:cNvPicPr>
          <p:nvPr>
            <p:ph idx="1"/>
          </p:nvPr>
        </p:nvPicPr>
        <p:blipFill>
          <a:blip r:embed="rId2"/>
          <a:stretch>
            <a:fillRect/>
          </a:stretch>
        </p:blipFill>
        <p:spPr>
          <a:xfrm>
            <a:off x="838200" y="1569156"/>
            <a:ext cx="9229725" cy="4876800"/>
          </a:xfrm>
          <a:prstGeom prst="rect">
            <a:avLst/>
          </a:prstGeom>
        </p:spPr>
      </p:pic>
    </p:spTree>
    <p:extLst>
      <p:ext uri="{BB962C8B-B14F-4D97-AF65-F5344CB8AC3E}">
        <p14:creationId xmlns:p14="http://schemas.microsoft.com/office/powerpoint/2010/main" val="32881171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PERIPHERAL NERVES EXAMINATION</a:t>
            </a:r>
          </a:p>
        </p:txBody>
      </p:sp>
      <p:pic>
        <p:nvPicPr>
          <p:cNvPr id="4" name="Content Placeholder 3"/>
          <p:cNvPicPr>
            <a:picLocks noGrp="1" noChangeAspect="1"/>
          </p:cNvPicPr>
          <p:nvPr>
            <p:ph idx="1"/>
          </p:nvPr>
        </p:nvPicPr>
        <p:blipFill>
          <a:blip r:embed="rId2"/>
          <a:stretch>
            <a:fillRect/>
          </a:stretch>
        </p:blipFill>
        <p:spPr>
          <a:xfrm>
            <a:off x="1083734" y="1976879"/>
            <a:ext cx="9606843" cy="4367477"/>
          </a:xfrm>
          <a:prstGeom prst="rect">
            <a:avLst/>
          </a:prstGeom>
        </p:spPr>
      </p:pic>
    </p:spTree>
    <p:extLst>
      <p:ext uri="{BB962C8B-B14F-4D97-AF65-F5344CB8AC3E}">
        <p14:creationId xmlns:p14="http://schemas.microsoft.com/office/powerpoint/2010/main" val="14279141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REFLEXES</a:t>
            </a:r>
            <a:endParaRPr lang="en-GB" dirty="0"/>
          </a:p>
        </p:txBody>
      </p:sp>
      <p:sp>
        <p:nvSpPr>
          <p:cNvPr id="3" name="Content Placeholder 2"/>
          <p:cNvSpPr>
            <a:spLocks noGrp="1"/>
          </p:cNvSpPr>
          <p:nvPr>
            <p:ph idx="1"/>
          </p:nvPr>
        </p:nvSpPr>
        <p:spPr/>
        <p:txBody>
          <a:bodyPr/>
          <a:lstStyle/>
          <a:p>
            <a:r>
              <a:rPr lang="en-GB" dirty="0"/>
              <a:t>Neurological reflexes are automatic, involuntary actions triggered by stimuli, playing a crucial role in protecting the body and maintaining homeostasis. </a:t>
            </a:r>
            <a:endParaRPr lang="en-GB" dirty="0" smtClean="0"/>
          </a:p>
          <a:p>
            <a:r>
              <a:rPr lang="en-GB" dirty="0" smtClean="0"/>
              <a:t>They </a:t>
            </a:r>
            <a:r>
              <a:rPr lang="en-GB" dirty="0"/>
              <a:t>are essential for quick responses to potentially dangerous situations and are a vital part of a neurological exam</a:t>
            </a:r>
            <a:r>
              <a:rPr lang="en-GB" dirty="0" smtClean="0"/>
              <a:t>.</a:t>
            </a:r>
          </a:p>
          <a:p>
            <a:r>
              <a:rPr lang="en-GB" dirty="0" smtClean="0"/>
              <a:t> </a:t>
            </a:r>
            <a:r>
              <a:rPr lang="en-GB" dirty="0"/>
              <a:t>Reflexes are assessed by stimulating specific areas of the body and observing the resulting movements or responses</a:t>
            </a:r>
          </a:p>
          <a:p>
            <a:pPr marL="0" indent="0">
              <a:buNone/>
            </a:pPr>
            <a:endParaRPr lang="en-GB" dirty="0"/>
          </a:p>
        </p:txBody>
      </p:sp>
    </p:spTree>
    <p:extLst>
      <p:ext uri="{BB962C8B-B14F-4D97-AF65-F5344CB8AC3E}">
        <p14:creationId xmlns:p14="http://schemas.microsoft.com/office/powerpoint/2010/main" val="16483918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REFLEXES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Types </a:t>
            </a:r>
            <a:r>
              <a:rPr lang="en-GB" b="1" dirty="0"/>
              <a:t>of Reflexes:</a:t>
            </a:r>
          </a:p>
          <a:p>
            <a:pPr marL="0" indent="0">
              <a:buNone/>
            </a:pPr>
            <a:r>
              <a:rPr lang="en-GB" dirty="0" smtClean="0"/>
              <a:t> </a:t>
            </a:r>
            <a:r>
              <a:rPr lang="en-GB" b="1" dirty="0"/>
              <a:t>Somatic Reflexes: </a:t>
            </a:r>
            <a:r>
              <a:rPr lang="en-GB" dirty="0"/>
              <a:t>Involve the somatic nervous system, which controls conscious movements, like reflexes in limbs. </a:t>
            </a:r>
          </a:p>
          <a:p>
            <a:pPr marL="0" indent="0">
              <a:buNone/>
            </a:pPr>
            <a:r>
              <a:rPr lang="en-GB" b="1" dirty="0" smtClean="0"/>
              <a:t>Autonomic </a:t>
            </a:r>
            <a:r>
              <a:rPr lang="en-GB" b="1" dirty="0"/>
              <a:t>Reflexes: </a:t>
            </a:r>
            <a:r>
              <a:rPr lang="en-GB" dirty="0"/>
              <a:t>Involve the autonomic nervous system, controlling involuntary internal processes like digestion. </a:t>
            </a:r>
          </a:p>
          <a:p>
            <a:pPr marL="0" indent="0">
              <a:buNone/>
            </a:pPr>
            <a:r>
              <a:rPr lang="en-GB" b="1" dirty="0"/>
              <a:t>Deep Tendon Reflexes: </a:t>
            </a:r>
            <a:r>
              <a:rPr lang="en-GB" dirty="0"/>
              <a:t>Reflexes elicited by tapping a tendon, like the knee jerk or ankle jerk. </a:t>
            </a:r>
          </a:p>
          <a:p>
            <a:pPr marL="0" indent="0">
              <a:buNone/>
            </a:pPr>
            <a:r>
              <a:rPr lang="en-GB" b="1" dirty="0"/>
              <a:t>Cutaneous Reflexes: </a:t>
            </a:r>
            <a:r>
              <a:rPr lang="en-GB" dirty="0"/>
              <a:t>Reflexes triggered by touching the skin, such as the abdominal reflex. </a:t>
            </a:r>
          </a:p>
          <a:p>
            <a:pPr marL="0" indent="0">
              <a:buNone/>
            </a:pPr>
            <a:r>
              <a:rPr lang="en-GB" b="1" dirty="0"/>
              <a:t>Primitive Neonatal Reflexes: </a:t>
            </a:r>
            <a:r>
              <a:rPr lang="en-GB" dirty="0"/>
              <a:t>Reflexes present in infants, like the Moro reflex (startle reflex) and the Babinski reflex</a:t>
            </a:r>
          </a:p>
        </p:txBody>
      </p:sp>
    </p:spTree>
    <p:extLst>
      <p:ext uri="{BB962C8B-B14F-4D97-AF65-F5344CB8AC3E}">
        <p14:creationId xmlns:p14="http://schemas.microsoft.com/office/powerpoint/2010/main" val="832992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Peripheral sensory symptoms: </a:t>
            </a:r>
            <a:r>
              <a:rPr lang="en-GB" dirty="0" smtClean="0"/>
              <a:t>causes of numbness, tingling, and sensory loss include peripheral neuropathy (caused by diabetes, B12 deficiency, etc.), radiculopathy, carpal tunnel syndrome, and </a:t>
            </a:r>
            <a:r>
              <a:rPr lang="en-GB" dirty="0" err="1" smtClean="0"/>
              <a:t>Guillain-Barré</a:t>
            </a:r>
            <a:r>
              <a:rPr lang="en-GB" dirty="0" smtClean="0"/>
              <a:t> syndrome</a:t>
            </a:r>
          </a:p>
          <a:p>
            <a:pPr marL="0" indent="0">
              <a:buNone/>
            </a:pPr>
            <a:r>
              <a:rPr lang="en-GB" b="1" dirty="0" smtClean="0"/>
              <a:t>Speech disturbance: </a:t>
            </a:r>
            <a:r>
              <a:rPr lang="en-GB" dirty="0" smtClean="0"/>
              <a:t>dysarthria (motor speech disorder) is likely due to motor neurological injury caused by stroke, Parkinson’s disease and motor neuron disease. Aphasia (language disturbance) can result from damage caused by stroke</a:t>
            </a:r>
          </a:p>
          <a:p>
            <a:pPr marL="0" indent="0">
              <a:buNone/>
            </a:pPr>
            <a:r>
              <a:rPr lang="en-GB" b="1" dirty="0" smtClean="0"/>
              <a:t>Visual changes: </a:t>
            </a:r>
            <a:r>
              <a:rPr lang="en-GB" dirty="0" smtClean="0"/>
              <a:t>sudden vision loss may be caused by stroke, optic neuritis, and retinal vasculature occlusion, whereas a tumour causes a more gradual visual loss. Migraine, epilepsy, and transient ischaemic attack can also present with visual disturbances</a:t>
            </a:r>
          </a:p>
          <a:p>
            <a:pPr marL="0" indent="0">
              <a:buNone/>
            </a:pPr>
            <a:r>
              <a:rPr lang="en-GB" b="1" dirty="0" smtClean="0"/>
              <a:t>Hearing changes: </a:t>
            </a:r>
            <a:r>
              <a:rPr lang="en-GB" dirty="0" smtClean="0"/>
              <a:t>acute onset hearing loss is likely to be infectious (e.g. </a:t>
            </a:r>
            <a:r>
              <a:rPr lang="en-GB" dirty="0" err="1" smtClean="0"/>
              <a:t>labyrinthitis</a:t>
            </a:r>
            <a:r>
              <a:rPr lang="en-GB" dirty="0" smtClean="0"/>
              <a:t>, vestibular neuritis), vascular (e.g. stroke) or trauma (e.g. temporal bone fracture). More gradual causes are </a:t>
            </a:r>
            <a:r>
              <a:rPr lang="en-GB" dirty="0" err="1" smtClean="0"/>
              <a:t>presbycusis</a:t>
            </a:r>
            <a:r>
              <a:rPr lang="en-GB" dirty="0" smtClean="0"/>
              <a:t> (age-related) or acoustic neuroma (vestibular </a:t>
            </a:r>
            <a:r>
              <a:rPr lang="en-GB" dirty="0" err="1" smtClean="0"/>
              <a:t>schwannoma</a:t>
            </a:r>
            <a:r>
              <a:rPr lang="en-GB" dirty="0" smtClean="0"/>
              <a:t>)</a:t>
            </a:r>
            <a:endParaRPr lang="en-GB" dirty="0"/>
          </a:p>
        </p:txBody>
      </p:sp>
    </p:spTree>
    <p:extLst>
      <p:ext uri="{BB962C8B-B14F-4D97-AF65-F5344CB8AC3E}">
        <p14:creationId xmlns:p14="http://schemas.microsoft.com/office/powerpoint/2010/main" val="2222589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REFLEXES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Purpose </a:t>
            </a:r>
            <a:r>
              <a:rPr lang="en-GB" b="1" dirty="0"/>
              <a:t>of Reflexes:</a:t>
            </a:r>
          </a:p>
          <a:p>
            <a:pPr marL="0" indent="0">
              <a:buNone/>
            </a:pPr>
            <a:r>
              <a:rPr lang="en-GB" b="1" dirty="0" smtClean="0"/>
              <a:t> </a:t>
            </a:r>
            <a:r>
              <a:rPr lang="en-GB" b="1" dirty="0"/>
              <a:t>Protection:</a:t>
            </a:r>
          </a:p>
          <a:p>
            <a:pPr marL="0" indent="0">
              <a:buNone/>
            </a:pPr>
            <a:r>
              <a:rPr lang="en-GB" dirty="0"/>
              <a:t>    Reflexes help protect the body from danger by quickly responding to harmful stimuli. </a:t>
            </a:r>
          </a:p>
          <a:p>
            <a:pPr marL="0" indent="0">
              <a:buNone/>
            </a:pPr>
            <a:r>
              <a:rPr lang="en-GB" b="1" dirty="0" smtClean="0"/>
              <a:t>Homeostasis</a:t>
            </a:r>
            <a:r>
              <a:rPr lang="en-GB" b="1" dirty="0"/>
              <a:t>:</a:t>
            </a:r>
          </a:p>
          <a:p>
            <a:pPr marL="0" indent="0">
              <a:buNone/>
            </a:pPr>
            <a:r>
              <a:rPr lang="en-GB" dirty="0"/>
              <a:t>They help maintain a stable internal environment by regulating various bodily functions. </a:t>
            </a:r>
          </a:p>
          <a:p>
            <a:pPr marL="0" indent="0">
              <a:buNone/>
            </a:pPr>
            <a:r>
              <a:rPr lang="en-GB" b="1" dirty="0"/>
              <a:t>Neurological Assessment:</a:t>
            </a:r>
          </a:p>
          <a:p>
            <a:pPr marL="0" indent="0">
              <a:buNone/>
            </a:pPr>
            <a:r>
              <a:rPr lang="en-GB" dirty="0"/>
              <a:t>Reflexes are a key part of the neurological examination, providing insights into the functioning of the nervous system and helping to identify potential problems</a:t>
            </a:r>
          </a:p>
        </p:txBody>
      </p:sp>
    </p:spTree>
    <p:extLst>
      <p:ext uri="{BB962C8B-B14F-4D97-AF65-F5344CB8AC3E}">
        <p14:creationId xmlns:p14="http://schemas.microsoft.com/office/powerpoint/2010/main" val="2847453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REFLEXES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Examples </a:t>
            </a:r>
            <a:r>
              <a:rPr lang="en-GB" b="1" dirty="0"/>
              <a:t>of Reflexes:</a:t>
            </a:r>
          </a:p>
          <a:p>
            <a:pPr marL="0" indent="0">
              <a:buNone/>
            </a:pPr>
            <a:r>
              <a:rPr lang="en-GB" b="1" dirty="0" smtClean="0"/>
              <a:t>Blinking</a:t>
            </a:r>
            <a:r>
              <a:rPr lang="en-GB" b="1" dirty="0"/>
              <a:t>: </a:t>
            </a:r>
            <a:r>
              <a:rPr lang="en-GB" dirty="0"/>
              <a:t>Closing the eyes in response to bright light. </a:t>
            </a:r>
          </a:p>
          <a:p>
            <a:pPr marL="0" indent="0">
              <a:buNone/>
            </a:pPr>
            <a:r>
              <a:rPr lang="en-GB" b="1" dirty="0" smtClean="0"/>
              <a:t>Babinski </a:t>
            </a:r>
            <a:r>
              <a:rPr lang="en-GB" b="1" dirty="0"/>
              <a:t>Reflex: </a:t>
            </a:r>
            <a:r>
              <a:rPr lang="en-GB" dirty="0"/>
              <a:t>The big toe extending upward when the sole of the foot is stroked (normal in infants). </a:t>
            </a:r>
          </a:p>
          <a:p>
            <a:pPr marL="0" indent="0">
              <a:buNone/>
            </a:pPr>
            <a:r>
              <a:rPr lang="en-GB" b="1" dirty="0"/>
              <a:t>Moro Reflex: </a:t>
            </a:r>
            <a:r>
              <a:rPr lang="en-GB" dirty="0"/>
              <a:t>Arms and legs extending outward in response to a sudden change in position. </a:t>
            </a:r>
          </a:p>
          <a:p>
            <a:pPr marL="0" indent="0">
              <a:buNone/>
            </a:pPr>
            <a:r>
              <a:rPr lang="en-GB" b="1" dirty="0"/>
              <a:t>Grasp Reflex: </a:t>
            </a:r>
            <a:r>
              <a:rPr lang="en-GB" dirty="0"/>
              <a:t>Fingers or toes curling around an object placed in the hand or foot. </a:t>
            </a:r>
          </a:p>
          <a:p>
            <a:pPr marL="0" indent="0">
              <a:buNone/>
            </a:pPr>
            <a:r>
              <a:rPr lang="en-GB" b="1" dirty="0"/>
              <a:t>Withdrawal Reflex: </a:t>
            </a:r>
            <a:r>
              <a:rPr lang="en-GB" dirty="0"/>
              <a:t>Moving a limb away from a painful stimulus. </a:t>
            </a:r>
          </a:p>
          <a:p>
            <a:pPr marL="0" indent="0">
              <a:buNone/>
            </a:pPr>
            <a:r>
              <a:rPr lang="en-GB" b="1" dirty="0"/>
              <a:t>Stretch Reflex: </a:t>
            </a:r>
            <a:r>
              <a:rPr lang="en-GB" dirty="0"/>
              <a:t>Muscle contraction in response to rapid muscle stretching</a:t>
            </a:r>
          </a:p>
        </p:txBody>
      </p:sp>
    </p:spTree>
    <p:extLst>
      <p:ext uri="{BB962C8B-B14F-4D97-AF65-F5344CB8AC3E}">
        <p14:creationId xmlns:p14="http://schemas.microsoft.com/office/powerpoint/2010/main" val="36855344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REFLEXES</a:t>
            </a:r>
          </a:p>
        </p:txBody>
      </p:sp>
      <p:sp>
        <p:nvSpPr>
          <p:cNvPr id="3" name="Content Placeholder 2"/>
          <p:cNvSpPr>
            <a:spLocks noGrp="1"/>
          </p:cNvSpPr>
          <p:nvPr>
            <p:ph idx="1"/>
          </p:nvPr>
        </p:nvSpPr>
        <p:spPr/>
        <p:txBody>
          <a:bodyPr/>
          <a:lstStyle/>
          <a:p>
            <a:pPr marL="0" indent="0">
              <a:buNone/>
            </a:pPr>
            <a:r>
              <a:rPr lang="en-GB" b="1" dirty="0" smtClean="0"/>
              <a:t>Reflex </a:t>
            </a:r>
            <a:r>
              <a:rPr lang="en-GB" b="1" dirty="0"/>
              <a:t>Testing:</a:t>
            </a:r>
          </a:p>
          <a:p>
            <a:pPr marL="0" indent="0">
              <a:buNone/>
            </a:pPr>
            <a:r>
              <a:rPr lang="en-GB" dirty="0"/>
              <a:t>Reflex testing is a common part of a neurological examination, using a reflex hammer to tap specific areas of the body and observe the resulting response. </a:t>
            </a:r>
            <a:endParaRPr lang="en-GB" dirty="0" smtClean="0"/>
          </a:p>
          <a:p>
            <a:pPr marL="0" indent="0">
              <a:buNone/>
            </a:pPr>
            <a:r>
              <a:rPr lang="en-GB" dirty="0" smtClean="0"/>
              <a:t>The </a:t>
            </a:r>
            <a:r>
              <a:rPr lang="en-GB" dirty="0"/>
              <a:t>responses are graded to assess the strength and speed of the reflex, which can help identify potential issues with the nervous system</a:t>
            </a:r>
          </a:p>
        </p:txBody>
      </p:sp>
    </p:spTree>
    <p:extLst>
      <p:ext uri="{BB962C8B-B14F-4D97-AF65-F5344CB8AC3E}">
        <p14:creationId xmlns:p14="http://schemas.microsoft.com/office/powerpoint/2010/main" val="40117882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Co-ordination</a:t>
            </a:r>
            <a:endParaRPr lang="en-GB" dirty="0"/>
          </a:p>
        </p:txBody>
      </p:sp>
      <p:sp>
        <p:nvSpPr>
          <p:cNvPr id="3" name="Content Placeholder 2"/>
          <p:cNvSpPr>
            <a:spLocks noGrp="1"/>
          </p:cNvSpPr>
          <p:nvPr>
            <p:ph idx="1"/>
          </p:nvPr>
        </p:nvSpPr>
        <p:spPr/>
        <p:txBody>
          <a:bodyPr/>
          <a:lstStyle/>
          <a:p>
            <a:pPr marL="0" indent="0">
              <a:buNone/>
            </a:pPr>
            <a:r>
              <a:rPr lang="en-GB" dirty="0"/>
              <a:t>Neurological coordination refers to the brain's ability to control and coordinate body movements, balance, and posture, primarily through the cerebellum's role in integrating sensory input and motor commands. </a:t>
            </a:r>
            <a:endParaRPr lang="en-GB" dirty="0" smtClean="0"/>
          </a:p>
          <a:p>
            <a:pPr marL="0" indent="0">
              <a:buNone/>
            </a:pPr>
            <a:r>
              <a:rPr lang="en-GB" dirty="0" smtClean="0"/>
              <a:t>This </a:t>
            </a:r>
            <a:r>
              <a:rPr lang="en-GB" dirty="0"/>
              <a:t>process involves the nervous system sending and receiving electrical signals to ensure smooth and precise movements</a:t>
            </a:r>
          </a:p>
        </p:txBody>
      </p:sp>
    </p:spTree>
    <p:extLst>
      <p:ext uri="{BB962C8B-B14F-4D97-AF65-F5344CB8AC3E}">
        <p14:creationId xmlns:p14="http://schemas.microsoft.com/office/powerpoint/2010/main" val="423923361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Co-ordination</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The Cerebellum:</a:t>
            </a:r>
          </a:p>
          <a:p>
            <a:pPr marL="0" indent="0">
              <a:buNone/>
            </a:pPr>
            <a:r>
              <a:rPr lang="en-GB" dirty="0"/>
              <a:t>The cerebellum is a key brain structure involved in coordinating movements. It receives information about intended movements from the brain's motor cortex and sensory feedback from the body about actual movements. </a:t>
            </a:r>
          </a:p>
          <a:p>
            <a:pPr marL="0" indent="0">
              <a:buNone/>
            </a:pPr>
            <a:r>
              <a:rPr lang="en-GB" b="1" dirty="0"/>
              <a:t>Sensory Input:</a:t>
            </a:r>
          </a:p>
          <a:p>
            <a:pPr marL="0" indent="0">
              <a:buNone/>
            </a:pPr>
            <a:r>
              <a:rPr lang="en-GB" dirty="0"/>
              <a:t>The cerebellum also receives sensory information about balance, posture, and proprioception (awareness of body position). </a:t>
            </a:r>
          </a:p>
          <a:p>
            <a:pPr marL="0" indent="0">
              <a:buNone/>
            </a:pPr>
            <a:r>
              <a:rPr lang="en-GB" b="1" dirty="0"/>
              <a:t>Motor Control:</a:t>
            </a:r>
          </a:p>
          <a:p>
            <a:pPr marL="0" indent="0">
              <a:buNone/>
            </a:pPr>
            <a:r>
              <a:rPr lang="en-GB" dirty="0"/>
              <a:t>Based on this combined information, the cerebellum sends corrective commands to the muscles to ensure smooth, coordinated movement. </a:t>
            </a:r>
          </a:p>
          <a:p>
            <a:pPr marL="0" indent="0">
              <a:buNone/>
            </a:pPr>
            <a:r>
              <a:rPr lang="en-GB" b="1" dirty="0"/>
              <a:t>Examples:</a:t>
            </a:r>
          </a:p>
          <a:p>
            <a:pPr marL="0" indent="0">
              <a:buNone/>
            </a:pPr>
            <a:r>
              <a:rPr lang="en-GB" dirty="0"/>
              <a:t>Walking, writing, and playing sports all rely on neurological coordination</a:t>
            </a:r>
          </a:p>
        </p:txBody>
      </p:sp>
    </p:spTree>
    <p:extLst>
      <p:ext uri="{BB962C8B-B14F-4D97-AF65-F5344CB8AC3E}">
        <p14:creationId xmlns:p14="http://schemas.microsoft.com/office/powerpoint/2010/main" val="28716393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Co-ordination</a:t>
            </a:r>
          </a:p>
        </p:txBody>
      </p:sp>
      <p:sp>
        <p:nvSpPr>
          <p:cNvPr id="3" name="Content Placeholder 2"/>
          <p:cNvSpPr>
            <a:spLocks noGrp="1"/>
          </p:cNvSpPr>
          <p:nvPr>
            <p:ph idx="1"/>
          </p:nvPr>
        </p:nvSpPr>
        <p:spPr/>
        <p:txBody>
          <a:bodyPr/>
          <a:lstStyle/>
          <a:p>
            <a:pPr marL="0" indent="0">
              <a:buNone/>
            </a:pPr>
            <a:r>
              <a:rPr lang="en-GB" b="1" dirty="0"/>
              <a:t>Disorders:</a:t>
            </a:r>
          </a:p>
          <a:p>
            <a:pPr marL="0" indent="0">
              <a:buNone/>
            </a:pPr>
            <a:r>
              <a:rPr lang="en-GB" dirty="0"/>
              <a:t>Problems with neurological coordination can lead to difficulties with balance, movement, and posture, sometimes resulting in conditions like ataxia (loss of coordination) or tremors</a:t>
            </a:r>
          </a:p>
        </p:txBody>
      </p:sp>
    </p:spTree>
    <p:extLst>
      <p:ext uri="{BB962C8B-B14F-4D97-AF65-F5344CB8AC3E}">
        <p14:creationId xmlns:p14="http://schemas.microsoft.com/office/powerpoint/2010/main" val="35033734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of level of consciousness</a:t>
            </a:r>
            <a:endParaRPr lang="en-GB" dirty="0"/>
          </a:p>
        </p:txBody>
      </p:sp>
      <p:sp>
        <p:nvSpPr>
          <p:cNvPr id="3" name="Content Placeholder 2"/>
          <p:cNvSpPr>
            <a:spLocks noGrp="1"/>
          </p:cNvSpPr>
          <p:nvPr>
            <p:ph idx="1"/>
          </p:nvPr>
        </p:nvSpPr>
        <p:spPr/>
        <p:txBody>
          <a:bodyPr/>
          <a:lstStyle/>
          <a:p>
            <a:pPr marL="0" indent="0">
              <a:buNone/>
            </a:pPr>
            <a:r>
              <a:rPr lang="en-GB" dirty="0"/>
              <a:t>The Glasgow Coma Scale (GCS) is a neurological scale used to assess a person's level of consciousness after a brain injury. </a:t>
            </a:r>
            <a:endParaRPr lang="en-GB" dirty="0" smtClean="0"/>
          </a:p>
          <a:p>
            <a:pPr marL="0" indent="0">
              <a:buNone/>
            </a:pPr>
            <a:r>
              <a:rPr lang="en-GB" dirty="0" smtClean="0"/>
              <a:t>It </a:t>
            </a:r>
            <a:r>
              <a:rPr lang="en-GB" dirty="0"/>
              <a:t>evaluates three key areas: eye-opening, verbal response, and motor response, assigning scores to each. </a:t>
            </a:r>
            <a:endParaRPr lang="en-GB" dirty="0" smtClean="0"/>
          </a:p>
          <a:p>
            <a:pPr marL="0" indent="0">
              <a:buNone/>
            </a:pPr>
            <a:r>
              <a:rPr lang="en-GB" dirty="0" smtClean="0"/>
              <a:t>These </a:t>
            </a:r>
            <a:r>
              <a:rPr lang="en-GB" dirty="0"/>
              <a:t>scores are then combined into a total GCS score, ranging from 3 (least responsive) to 15 (fully alert)</a:t>
            </a:r>
          </a:p>
        </p:txBody>
      </p:sp>
    </p:spTree>
    <p:extLst>
      <p:ext uri="{BB962C8B-B14F-4D97-AF65-F5344CB8AC3E}">
        <p14:creationId xmlns:p14="http://schemas.microsoft.com/office/powerpoint/2010/main" val="18423492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pic>
        <p:nvPicPr>
          <p:cNvPr id="6" name="Content Placeholder 5"/>
          <p:cNvPicPr>
            <a:picLocks noGrp="1" noChangeAspect="1"/>
          </p:cNvPicPr>
          <p:nvPr>
            <p:ph idx="1"/>
          </p:nvPr>
        </p:nvPicPr>
        <p:blipFill>
          <a:blip r:embed="rId2"/>
          <a:stretch>
            <a:fillRect/>
          </a:stretch>
        </p:blipFill>
        <p:spPr>
          <a:xfrm>
            <a:off x="1061157" y="1377244"/>
            <a:ext cx="7992532" cy="5057423"/>
          </a:xfrm>
          <a:prstGeom prst="rect">
            <a:avLst/>
          </a:prstGeom>
        </p:spPr>
      </p:pic>
    </p:spTree>
    <p:extLst>
      <p:ext uri="{BB962C8B-B14F-4D97-AF65-F5344CB8AC3E}">
        <p14:creationId xmlns:p14="http://schemas.microsoft.com/office/powerpoint/2010/main" val="2340139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lstStyle/>
          <a:p>
            <a:pPr marL="0" indent="0">
              <a:buNone/>
            </a:pPr>
            <a:r>
              <a:rPr lang="en-GB" b="1" dirty="0" smtClean="0"/>
              <a:t>Components </a:t>
            </a:r>
            <a:r>
              <a:rPr lang="en-GB" b="1" dirty="0"/>
              <a:t>of the GCS:</a:t>
            </a:r>
          </a:p>
          <a:p>
            <a:pPr marL="0" indent="0">
              <a:buNone/>
            </a:pPr>
            <a:r>
              <a:rPr lang="en-GB" b="1" dirty="0" smtClean="0"/>
              <a:t>Eye </a:t>
            </a:r>
            <a:r>
              <a:rPr lang="en-GB" b="1" dirty="0"/>
              <a:t>Opening (E): </a:t>
            </a:r>
            <a:r>
              <a:rPr lang="en-GB" dirty="0"/>
              <a:t>Scores range from 1 (no response) to 4 (spontaneous eye opening).</a:t>
            </a:r>
          </a:p>
          <a:p>
            <a:pPr marL="0" indent="0">
              <a:buNone/>
            </a:pPr>
            <a:r>
              <a:rPr lang="en-GB" dirty="0"/>
              <a:t> </a:t>
            </a:r>
            <a:r>
              <a:rPr lang="en-GB" b="1" dirty="0" smtClean="0"/>
              <a:t>Verbal </a:t>
            </a:r>
            <a:r>
              <a:rPr lang="en-GB" b="1" dirty="0"/>
              <a:t>Response (V): </a:t>
            </a:r>
            <a:r>
              <a:rPr lang="en-GB" dirty="0"/>
              <a:t>Scores range from 1 (no response) to 5 (alert and oriented).</a:t>
            </a:r>
          </a:p>
          <a:p>
            <a:pPr marL="0" indent="0">
              <a:buNone/>
            </a:pPr>
            <a:r>
              <a:rPr lang="en-GB" b="1" dirty="0" smtClean="0"/>
              <a:t>Motor </a:t>
            </a:r>
            <a:r>
              <a:rPr lang="en-GB" b="1" dirty="0"/>
              <a:t>Response (M): </a:t>
            </a:r>
            <a:r>
              <a:rPr lang="en-GB" dirty="0"/>
              <a:t>Scores range from 1 (no response) to 6 (obeys commands</a:t>
            </a:r>
          </a:p>
        </p:txBody>
      </p:sp>
    </p:spTree>
    <p:extLst>
      <p:ext uri="{BB962C8B-B14F-4D97-AF65-F5344CB8AC3E}">
        <p14:creationId xmlns:p14="http://schemas.microsoft.com/office/powerpoint/2010/main" val="33121332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normAutofit lnSpcReduction="10000"/>
          </a:bodyPr>
          <a:lstStyle/>
          <a:p>
            <a:pPr marL="0" indent="0">
              <a:buNone/>
            </a:pPr>
            <a:r>
              <a:rPr lang="en-GB" b="1" dirty="0" smtClean="0"/>
              <a:t>Calculating </a:t>
            </a:r>
            <a:r>
              <a:rPr lang="en-GB" b="1" dirty="0"/>
              <a:t>the GCS Score:</a:t>
            </a:r>
          </a:p>
          <a:p>
            <a:pPr marL="0" indent="0">
              <a:buNone/>
            </a:pPr>
            <a:r>
              <a:rPr lang="en-GB" dirty="0"/>
              <a:t>The individual scores for eye opening, verbal response, and motor response are added together to get the total GCS score. </a:t>
            </a:r>
          </a:p>
          <a:p>
            <a:pPr marL="0" indent="0">
              <a:buNone/>
            </a:pPr>
            <a:r>
              <a:rPr lang="en-GB" b="1" dirty="0"/>
              <a:t>Interpretation of GCS Scores:</a:t>
            </a:r>
          </a:p>
          <a:p>
            <a:pPr marL="0" indent="0">
              <a:buNone/>
            </a:pPr>
            <a:r>
              <a:rPr lang="en-GB" b="1" dirty="0" smtClean="0"/>
              <a:t>GCS </a:t>
            </a:r>
            <a:r>
              <a:rPr lang="en-GB" b="1" dirty="0"/>
              <a:t>3-8: </a:t>
            </a:r>
            <a:r>
              <a:rPr lang="en-GB" dirty="0"/>
              <a:t>Indicates a severe head injury and is associated with a high risk of death or disability.</a:t>
            </a:r>
          </a:p>
          <a:p>
            <a:pPr marL="0" indent="0">
              <a:buNone/>
            </a:pPr>
            <a:r>
              <a:rPr lang="en-GB" b="1" dirty="0" smtClean="0"/>
              <a:t>GCS </a:t>
            </a:r>
            <a:r>
              <a:rPr lang="en-GB" b="1" dirty="0"/>
              <a:t>9-12: </a:t>
            </a:r>
            <a:r>
              <a:rPr lang="en-GB" dirty="0"/>
              <a:t>Often categorized as moderate head injury, but more recently recognized that a significant portion of patients in this range may have potentially life-threatening intracranial lesions.</a:t>
            </a:r>
          </a:p>
          <a:p>
            <a:pPr marL="0" indent="0">
              <a:buNone/>
            </a:pPr>
            <a:r>
              <a:rPr lang="en-GB" b="1" dirty="0" smtClean="0"/>
              <a:t>GCS </a:t>
            </a:r>
            <a:r>
              <a:rPr lang="en-GB" b="1" dirty="0"/>
              <a:t>13-15: </a:t>
            </a:r>
            <a:r>
              <a:rPr lang="en-GB" dirty="0"/>
              <a:t>Indicates a mild head </a:t>
            </a:r>
            <a:r>
              <a:rPr lang="en-GB" dirty="0" err="1"/>
              <a:t>injur</a:t>
            </a:r>
            <a:endParaRPr lang="en-GB" dirty="0"/>
          </a:p>
        </p:txBody>
      </p:sp>
    </p:spTree>
    <p:extLst>
      <p:ext uri="{BB962C8B-B14F-4D97-AF65-F5344CB8AC3E}">
        <p14:creationId xmlns:p14="http://schemas.microsoft.com/office/powerpoint/2010/main" val="1967649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dirty="0" smtClean="0"/>
              <a:t>Olfactory changes: </a:t>
            </a:r>
            <a:r>
              <a:rPr lang="en-GB" dirty="0" smtClean="0"/>
              <a:t>loss of smell can be caused by trauma, </a:t>
            </a:r>
            <a:r>
              <a:rPr lang="en-GB" dirty="0" err="1" smtClean="0"/>
              <a:t>neurodegeneration</a:t>
            </a:r>
            <a:r>
              <a:rPr lang="en-GB" dirty="0" smtClean="0"/>
              <a:t> (e.g. in Parkinson’s or Alzheimer’s disease), infection, tumours, and congenital conditions (e.g. </a:t>
            </a:r>
            <a:r>
              <a:rPr lang="en-GB" dirty="0" err="1" smtClean="0"/>
              <a:t>Kallmann</a:t>
            </a:r>
            <a:r>
              <a:rPr lang="en-GB" dirty="0" smtClean="0"/>
              <a:t> syndrome). Temporal lobe seizures may cause olfactory hallucinations (e.g. burning rubber)</a:t>
            </a:r>
          </a:p>
          <a:p>
            <a:pPr marL="0" indent="0">
              <a:buNone/>
            </a:pPr>
            <a:r>
              <a:rPr lang="en-GB" b="1" dirty="0" smtClean="0"/>
              <a:t>Dizziness/vertigo: </a:t>
            </a:r>
            <a:r>
              <a:rPr lang="en-GB" dirty="0" smtClean="0"/>
              <a:t>peripheral causes include benign paroxysmal positional vertigo (BPPV), </a:t>
            </a:r>
            <a:r>
              <a:rPr lang="en-GB" dirty="0" err="1" smtClean="0"/>
              <a:t>Ménière’s</a:t>
            </a:r>
            <a:r>
              <a:rPr lang="en-GB" dirty="0" smtClean="0"/>
              <a:t> disease, and vestibular neuritis. Central causes include stroke/transient ischaemic attack and cerebellar tumours/lesions, which may be associated with other neurological deficits</a:t>
            </a:r>
          </a:p>
          <a:p>
            <a:pPr marL="0" indent="0">
              <a:buNone/>
            </a:pPr>
            <a:r>
              <a:rPr lang="en-GB" b="1" dirty="0" smtClean="0"/>
              <a:t>Altered mental state: </a:t>
            </a:r>
            <a:r>
              <a:rPr lang="en-GB" dirty="0" smtClean="0"/>
              <a:t>due to several causes, including stroke, seizures, intracranial haemorrhage, dementia, delirium, and infection</a:t>
            </a:r>
            <a:endParaRPr lang="en-GB" dirty="0"/>
          </a:p>
        </p:txBody>
      </p:sp>
    </p:spTree>
    <p:extLst>
      <p:ext uri="{BB962C8B-B14F-4D97-AF65-F5344CB8AC3E}">
        <p14:creationId xmlns:p14="http://schemas.microsoft.com/office/powerpoint/2010/main" val="245022693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Purpose </a:t>
            </a:r>
            <a:r>
              <a:rPr lang="en-GB" b="1" dirty="0"/>
              <a:t>of the GCS:</a:t>
            </a:r>
          </a:p>
          <a:p>
            <a:pPr marL="0" indent="0">
              <a:buNone/>
            </a:pPr>
            <a:r>
              <a:rPr lang="en-GB" b="1" dirty="0" smtClean="0"/>
              <a:t>Assessing </a:t>
            </a:r>
            <a:r>
              <a:rPr lang="en-GB" b="1" dirty="0"/>
              <a:t>Level of Consciousness:</a:t>
            </a:r>
          </a:p>
          <a:p>
            <a:pPr marL="0" indent="0">
              <a:buNone/>
            </a:pPr>
            <a:r>
              <a:rPr lang="en-GB" dirty="0"/>
              <a:t>    The GCS helps healthcare professionals quickly and reliably assess a patient's level of consciousness. </a:t>
            </a:r>
          </a:p>
          <a:p>
            <a:pPr marL="0" indent="0">
              <a:buNone/>
            </a:pPr>
            <a:r>
              <a:rPr lang="en-GB" b="1" dirty="0" smtClean="0"/>
              <a:t>Monitoring </a:t>
            </a:r>
            <a:r>
              <a:rPr lang="en-GB" b="1" dirty="0"/>
              <a:t>Changes in Condition:</a:t>
            </a:r>
          </a:p>
          <a:p>
            <a:pPr marL="0" indent="0">
              <a:buNone/>
            </a:pPr>
            <a:r>
              <a:rPr lang="en-GB" dirty="0"/>
              <a:t>The GCS can be used to track changes in a patient's neurological status over time. </a:t>
            </a:r>
          </a:p>
          <a:p>
            <a:pPr marL="0" indent="0">
              <a:buNone/>
            </a:pPr>
            <a:r>
              <a:rPr lang="en-GB" b="1" dirty="0"/>
              <a:t>Predicting Outcome:</a:t>
            </a:r>
          </a:p>
          <a:p>
            <a:pPr marL="0" indent="0">
              <a:buNone/>
            </a:pPr>
            <a:r>
              <a:rPr lang="en-GB" dirty="0"/>
              <a:t>While not a perfect predictor, the GCS score can be used to help predict the outcome of a brain injury</a:t>
            </a:r>
          </a:p>
        </p:txBody>
      </p:sp>
    </p:spTree>
    <p:extLst>
      <p:ext uri="{BB962C8B-B14F-4D97-AF65-F5344CB8AC3E}">
        <p14:creationId xmlns:p14="http://schemas.microsoft.com/office/powerpoint/2010/main" val="18008146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normAutofit/>
          </a:bodyPr>
          <a:lstStyle/>
          <a:p>
            <a:pPr marL="0" indent="0">
              <a:buNone/>
            </a:pPr>
            <a:r>
              <a:rPr lang="en-GB" b="1" dirty="0" smtClean="0"/>
              <a:t>Limitations </a:t>
            </a:r>
            <a:r>
              <a:rPr lang="en-GB" b="1" dirty="0"/>
              <a:t>of the GCS:</a:t>
            </a:r>
          </a:p>
          <a:p>
            <a:pPr marL="0" indent="0">
              <a:buNone/>
            </a:pPr>
            <a:r>
              <a:rPr lang="en-GB" b="1" dirty="0" smtClean="0"/>
              <a:t>Subjectivity</a:t>
            </a:r>
            <a:r>
              <a:rPr lang="en-GB" b="1" dirty="0"/>
              <a:t>: </a:t>
            </a:r>
            <a:r>
              <a:rPr lang="en-GB" dirty="0"/>
              <a:t>The GCS can be subjective, especially when assessing responses to stimuli. </a:t>
            </a:r>
          </a:p>
          <a:p>
            <a:pPr marL="0" indent="0">
              <a:buNone/>
            </a:pPr>
            <a:r>
              <a:rPr lang="en-GB" b="1" dirty="0" smtClean="0"/>
              <a:t>Inter-</a:t>
            </a:r>
            <a:r>
              <a:rPr lang="en-GB" b="1" dirty="0" err="1" smtClean="0"/>
              <a:t>rater</a:t>
            </a:r>
            <a:r>
              <a:rPr lang="en-GB" b="1" dirty="0" smtClean="0"/>
              <a:t> </a:t>
            </a:r>
            <a:r>
              <a:rPr lang="en-GB" b="1" dirty="0"/>
              <a:t>Reliability: </a:t>
            </a:r>
            <a:r>
              <a:rPr lang="en-GB" dirty="0"/>
              <a:t>Inter-</a:t>
            </a:r>
            <a:r>
              <a:rPr lang="en-GB" dirty="0" err="1"/>
              <a:t>rater</a:t>
            </a:r>
            <a:r>
              <a:rPr lang="en-GB" dirty="0"/>
              <a:t> reliability (how well different people agree on the score) can be a concern, particularly in </a:t>
            </a:r>
            <a:r>
              <a:rPr lang="en-GB" dirty="0" err="1"/>
              <a:t>prehospital</a:t>
            </a:r>
            <a:r>
              <a:rPr lang="en-GB" dirty="0"/>
              <a:t> settings. </a:t>
            </a:r>
          </a:p>
          <a:p>
            <a:pPr marL="0" indent="0">
              <a:buNone/>
            </a:pPr>
            <a:r>
              <a:rPr lang="en-GB" b="1" dirty="0"/>
              <a:t>Not a Universal Tool: </a:t>
            </a:r>
            <a:r>
              <a:rPr lang="en-GB" dirty="0"/>
              <a:t>The GCS may not be suitable for all types of brain injuries, such as those in infants or children</a:t>
            </a:r>
          </a:p>
        </p:txBody>
      </p:sp>
    </p:spTree>
    <p:extLst>
      <p:ext uri="{BB962C8B-B14F-4D97-AF65-F5344CB8AC3E}">
        <p14:creationId xmlns:p14="http://schemas.microsoft.com/office/powerpoint/2010/main" val="116569056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lstStyle/>
          <a:p>
            <a:pPr marL="0" indent="0">
              <a:buNone/>
            </a:pPr>
            <a:r>
              <a:rPr lang="en-GB" dirty="0"/>
              <a:t>The AVPU scale is a quick and simple method used to assess a patient's level of consciousness, particularly in emergency situations</a:t>
            </a:r>
            <a:r>
              <a:rPr lang="en-GB" dirty="0" smtClean="0"/>
              <a:t>.</a:t>
            </a:r>
          </a:p>
          <a:p>
            <a:pPr marL="0" indent="0">
              <a:buNone/>
            </a:pPr>
            <a:r>
              <a:rPr lang="en-GB" dirty="0" smtClean="0"/>
              <a:t> </a:t>
            </a:r>
            <a:r>
              <a:rPr lang="en-GB" dirty="0"/>
              <a:t>It categorizes patients into four levels: Alert, Verbal, Pain, and Unresponsive. </a:t>
            </a:r>
            <a:endParaRPr lang="en-GB" dirty="0" smtClean="0"/>
          </a:p>
          <a:p>
            <a:pPr marL="0" indent="0">
              <a:buNone/>
            </a:pPr>
            <a:r>
              <a:rPr lang="en-GB" dirty="0" smtClean="0"/>
              <a:t>This </a:t>
            </a:r>
            <a:r>
              <a:rPr lang="en-GB" dirty="0"/>
              <a:t>scale helps healthcare providers quickly determine the patient's responsiveness to stimuli and guide further assessment or treatment</a:t>
            </a:r>
          </a:p>
        </p:txBody>
      </p:sp>
    </p:spTree>
    <p:extLst>
      <p:ext uri="{BB962C8B-B14F-4D97-AF65-F5344CB8AC3E}">
        <p14:creationId xmlns:p14="http://schemas.microsoft.com/office/powerpoint/2010/main" val="26496120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Alert:</a:t>
            </a:r>
          </a:p>
          <a:p>
            <a:pPr marL="0" indent="0">
              <a:buNone/>
            </a:pPr>
            <a:r>
              <a:rPr lang="en-GB" dirty="0"/>
              <a:t>The patient is awake, aware, and responsive to their surroundings. They can follow simple commands and interact with the environment.</a:t>
            </a:r>
          </a:p>
          <a:p>
            <a:pPr marL="0" indent="0">
              <a:buNone/>
            </a:pPr>
            <a:r>
              <a:rPr lang="en-GB" b="1" dirty="0"/>
              <a:t>Verbal:</a:t>
            </a:r>
          </a:p>
          <a:p>
            <a:pPr marL="0" indent="0">
              <a:buNone/>
            </a:pPr>
            <a:r>
              <a:rPr lang="en-GB" dirty="0"/>
              <a:t>The patient responds to verbal stimuli, such as questions or commands. They may open their eyes or make sounds in response to verbal prompts.</a:t>
            </a:r>
          </a:p>
          <a:p>
            <a:pPr marL="0" indent="0">
              <a:buNone/>
            </a:pPr>
            <a:r>
              <a:rPr lang="en-GB" b="1" dirty="0"/>
              <a:t>Pain:</a:t>
            </a:r>
          </a:p>
          <a:p>
            <a:pPr marL="0" indent="0">
              <a:buNone/>
            </a:pPr>
            <a:r>
              <a:rPr lang="en-GB" dirty="0"/>
              <a:t>The patient only responds to painful stimuli, such as a firm press on the fingernail or sternum. They may move, moan, or cry out in response to the pain.</a:t>
            </a:r>
          </a:p>
          <a:p>
            <a:pPr marL="0" indent="0">
              <a:buNone/>
            </a:pPr>
            <a:r>
              <a:rPr lang="en-GB" b="1" dirty="0"/>
              <a:t>Unresponsive:</a:t>
            </a:r>
          </a:p>
          <a:p>
            <a:pPr marL="0" indent="0">
              <a:buNone/>
            </a:pPr>
            <a:r>
              <a:rPr lang="en-GB" dirty="0"/>
              <a:t>The patient does not respond to verbal or painful stimuli. They are not awake and may be </a:t>
            </a:r>
            <a:r>
              <a:rPr lang="en-GB" dirty="0" smtClean="0"/>
              <a:t>unconscious</a:t>
            </a:r>
            <a:endParaRPr lang="en-GB" dirty="0"/>
          </a:p>
        </p:txBody>
      </p:sp>
    </p:spTree>
    <p:extLst>
      <p:ext uri="{BB962C8B-B14F-4D97-AF65-F5344CB8AC3E}">
        <p14:creationId xmlns:p14="http://schemas.microsoft.com/office/powerpoint/2010/main" val="16448018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How </a:t>
            </a:r>
            <a:r>
              <a:rPr lang="en-GB" b="1" dirty="0"/>
              <a:t>the AVPU scale is used:</a:t>
            </a:r>
          </a:p>
          <a:p>
            <a:pPr marL="0" indent="0">
              <a:buNone/>
            </a:pPr>
            <a:r>
              <a:rPr lang="en-GB" b="1" dirty="0" smtClean="0"/>
              <a:t> </a:t>
            </a:r>
            <a:r>
              <a:rPr lang="en-GB" b="1" dirty="0"/>
              <a:t>Rapid assessment:</a:t>
            </a:r>
          </a:p>
          <a:p>
            <a:pPr marL="0" indent="0">
              <a:buNone/>
            </a:pPr>
            <a:r>
              <a:rPr lang="en-GB" dirty="0"/>
              <a:t>    It's a fast and easy way to assess a patient's responsiveness, especially in situations where time is critical. </a:t>
            </a:r>
          </a:p>
          <a:p>
            <a:pPr marL="0" indent="0">
              <a:buNone/>
            </a:pPr>
            <a:r>
              <a:rPr lang="en-GB" b="1" dirty="0" smtClean="0"/>
              <a:t>Pre-hospital </a:t>
            </a:r>
            <a:r>
              <a:rPr lang="en-GB" b="1" dirty="0"/>
              <a:t>care:</a:t>
            </a:r>
          </a:p>
          <a:p>
            <a:pPr marL="0" indent="0">
              <a:buNone/>
            </a:pPr>
            <a:r>
              <a:rPr lang="en-GB" dirty="0"/>
              <a:t>Used by paramedics and other pre-hospital personnel to quickly triage patients and initiate appropriate care. </a:t>
            </a:r>
          </a:p>
          <a:p>
            <a:pPr marL="0" indent="0">
              <a:buNone/>
            </a:pPr>
            <a:r>
              <a:rPr lang="en-GB" b="1" dirty="0"/>
              <a:t>Emergency department and hospital settings:</a:t>
            </a:r>
          </a:p>
          <a:p>
            <a:pPr marL="0" indent="0">
              <a:buNone/>
            </a:pPr>
            <a:r>
              <a:rPr lang="en-GB" dirty="0"/>
              <a:t>Can be used to monitor a patient's level of consciousness over time and to guide treatment decisions. </a:t>
            </a:r>
          </a:p>
          <a:p>
            <a:pPr marL="0" indent="0">
              <a:buNone/>
            </a:pPr>
            <a:r>
              <a:rPr lang="en-GB" b="1" dirty="0"/>
              <a:t>Further assessment:</a:t>
            </a:r>
          </a:p>
          <a:p>
            <a:pPr marL="0" indent="0">
              <a:buNone/>
            </a:pPr>
            <a:r>
              <a:rPr lang="en-GB" dirty="0"/>
              <a:t>If a patient's AVPU level is lower than "A" (alert), further assessment, such as a Glasgow Coma Scale (GCS), may be needed to gain a more detailed understanding of their neurological </a:t>
            </a:r>
            <a:r>
              <a:rPr lang="en-GB" dirty="0" err="1"/>
              <a:t>statu</a:t>
            </a:r>
            <a:endParaRPr lang="en-GB" dirty="0"/>
          </a:p>
        </p:txBody>
      </p:sp>
    </p:spTree>
    <p:extLst>
      <p:ext uri="{BB962C8B-B14F-4D97-AF65-F5344CB8AC3E}">
        <p14:creationId xmlns:p14="http://schemas.microsoft.com/office/powerpoint/2010/main" val="22863591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lstStyle/>
          <a:p>
            <a:pPr marL="0" indent="0">
              <a:buNone/>
            </a:pPr>
            <a:r>
              <a:rPr lang="en-GB" b="1" dirty="0" smtClean="0"/>
              <a:t>Limitations</a:t>
            </a:r>
            <a:r>
              <a:rPr lang="en-GB" b="1" dirty="0"/>
              <a:t>:</a:t>
            </a:r>
          </a:p>
          <a:p>
            <a:pPr marL="0" indent="0">
              <a:buNone/>
            </a:pPr>
            <a:r>
              <a:rPr lang="en-GB" b="1" dirty="0" smtClean="0"/>
              <a:t>Subjective</a:t>
            </a:r>
            <a:r>
              <a:rPr lang="en-GB" b="1" dirty="0"/>
              <a:t>:</a:t>
            </a:r>
          </a:p>
          <a:p>
            <a:pPr marL="0" indent="0">
              <a:buNone/>
            </a:pPr>
            <a:r>
              <a:rPr lang="en-GB" dirty="0"/>
              <a:t>    The AVPU scale can be subjective, particularly when assessing verbal responses.</a:t>
            </a:r>
          </a:p>
          <a:p>
            <a:pPr marL="0" indent="0">
              <a:buNone/>
            </a:pPr>
            <a:r>
              <a:rPr lang="en-GB" b="1" dirty="0" smtClean="0"/>
              <a:t>Not </a:t>
            </a:r>
            <a:r>
              <a:rPr lang="en-GB" b="1" dirty="0"/>
              <a:t>a substitute for GCS:</a:t>
            </a:r>
          </a:p>
          <a:p>
            <a:pPr marL="0" indent="0">
              <a:buNone/>
            </a:pPr>
            <a:r>
              <a:rPr lang="en-GB" dirty="0"/>
              <a:t>    While useful for initial assessment, it does not provide the detailed information of the GCS</a:t>
            </a:r>
          </a:p>
        </p:txBody>
      </p:sp>
    </p:spTree>
    <p:extLst>
      <p:ext uri="{BB962C8B-B14F-4D97-AF65-F5344CB8AC3E}">
        <p14:creationId xmlns:p14="http://schemas.microsoft.com/office/powerpoint/2010/main" val="35299409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lstStyle/>
          <a:p>
            <a:pPr marL="0" indent="0">
              <a:buNone/>
            </a:pPr>
            <a:r>
              <a:rPr lang="en-GB" dirty="0"/>
              <a:t>In a neurological context, ACDU is an acronym used to assess a patient's level of consciousness. </a:t>
            </a:r>
            <a:endParaRPr lang="en-GB" dirty="0" smtClean="0"/>
          </a:p>
          <a:p>
            <a:pPr marL="0" indent="0">
              <a:buNone/>
            </a:pPr>
            <a:r>
              <a:rPr lang="en-GB" dirty="0" smtClean="0"/>
              <a:t>It </a:t>
            </a:r>
            <a:r>
              <a:rPr lang="en-GB" dirty="0"/>
              <a:t>stands for Alert, Confused, Drowsy, and Unresponsive. </a:t>
            </a:r>
            <a:endParaRPr lang="en-GB" dirty="0" smtClean="0"/>
          </a:p>
          <a:p>
            <a:pPr marL="0" indent="0">
              <a:buNone/>
            </a:pPr>
            <a:r>
              <a:rPr lang="en-GB" dirty="0" smtClean="0"/>
              <a:t>This </a:t>
            </a:r>
            <a:r>
              <a:rPr lang="en-GB" dirty="0"/>
              <a:t>scale is a simplified version of the more detailed Glasgow Coma Scale (GCS)</a:t>
            </a:r>
          </a:p>
        </p:txBody>
      </p:sp>
    </p:spTree>
    <p:extLst>
      <p:ext uri="{BB962C8B-B14F-4D97-AF65-F5344CB8AC3E}">
        <p14:creationId xmlns:p14="http://schemas.microsoft.com/office/powerpoint/2010/main" val="17224769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normAutofit/>
          </a:bodyPr>
          <a:lstStyle/>
          <a:p>
            <a:pPr marL="0" indent="0">
              <a:buNone/>
            </a:pPr>
            <a:r>
              <a:rPr lang="en-GB" b="1" dirty="0"/>
              <a:t>ACDU Scale:</a:t>
            </a:r>
          </a:p>
          <a:p>
            <a:pPr marL="0" indent="0">
              <a:buNone/>
            </a:pPr>
            <a:r>
              <a:rPr lang="en-GB" dirty="0"/>
              <a:t>The ACDU scale is a four-point system used to quickly assess a patient's level of alertness. It categorizes patients into one of four states:</a:t>
            </a:r>
          </a:p>
          <a:p>
            <a:pPr marL="0" indent="0">
              <a:buNone/>
            </a:pPr>
            <a:r>
              <a:rPr lang="en-GB" b="1" dirty="0" smtClean="0"/>
              <a:t>Alert</a:t>
            </a:r>
            <a:r>
              <a:rPr lang="en-GB" b="1" dirty="0"/>
              <a:t>: </a:t>
            </a:r>
            <a:r>
              <a:rPr lang="en-GB" dirty="0"/>
              <a:t>The patient is awake and aware, able to respond appropriately. </a:t>
            </a:r>
          </a:p>
          <a:p>
            <a:pPr marL="0" indent="0">
              <a:buNone/>
            </a:pPr>
            <a:r>
              <a:rPr lang="en-GB" b="1" dirty="0" smtClean="0"/>
              <a:t>Confused</a:t>
            </a:r>
            <a:r>
              <a:rPr lang="en-GB" b="1" dirty="0"/>
              <a:t>: </a:t>
            </a:r>
            <a:r>
              <a:rPr lang="en-GB" dirty="0"/>
              <a:t>The patient is confused, disoriented, or has difficulty with orientation and memory. </a:t>
            </a:r>
          </a:p>
          <a:p>
            <a:pPr marL="0" indent="0">
              <a:buNone/>
            </a:pPr>
            <a:r>
              <a:rPr lang="en-GB" b="1" dirty="0"/>
              <a:t>Drowsy: </a:t>
            </a:r>
            <a:r>
              <a:rPr lang="en-GB" dirty="0"/>
              <a:t>The patient is drowsy, lethargic, or easily aroused but then quickly lapses into a state of drowsiness. </a:t>
            </a:r>
          </a:p>
          <a:p>
            <a:pPr marL="0" indent="0">
              <a:buNone/>
            </a:pPr>
            <a:r>
              <a:rPr lang="en-GB" b="1" dirty="0"/>
              <a:t>Unresponsive: </a:t>
            </a:r>
            <a:r>
              <a:rPr lang="en-GB" dirty="0"/>
              <a:t>The patient is unresponsive to stimuli, even painful ones</a:t>
            </a:r>
          </a:p>
        </p:txBody>
      </p:sp>
    </p:spTree>
    <p:extLst>
      <p:ext uri="{BB962C8B-B14F-4D97-AF65-F5344CB8AC3E}">
        <p14:creationId xmlns:p14="http://schemas.microsoft.com/office/powerpoint/2010/main" val="209662376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lstStyle/>
          <a:p>
            <a:pPr marL="0" indent="0">
              <a:buNone/>
            </a:pPr>
            <a:r>
              <a:rPr lang="en-GB" b="1" dirty="0"/>
              <a:t>Comparison to AVPU:</a:t>
            </a:r>
          </a:p>
          <a:p>
            <a:pPr marL="0" indent="0">
              <a:buNone/>
            </a:pPr>
            <a:r>
              <a:rPr lang="en-GB" dirty="0"/>
              <a:t>ACDU is similar to the AVPU (Alert, Verbal, Pain, Unresponsive) scale, another simple scale used to assess level of consciousness. </a:t>
            </a:r>
            <a:endParaRPr lang="en-GB" dirty="0" smtClean="0"/>
          </a:p>
          <a:p>
            <a:pPr marL="0" indent="0">
              <a:buNone/>
            </a:pPr>
            <a:r>
              <a:rPr lang="en-GB" dirty="0" smtClean="0"/>
              <a:t>However</a:t>
            </a:r>
            <a:r>
              <a:rPr lang="en-GB" dirty="0"/>
              <a:t>, some studies suggest that ACDU might be better for ward-level assessment of seriously ill patients. </a:t>
            </a:r>
          </a:p>
          <a:p>
            <a:pPr marL="0" indent="0">
              <a:buNone/>
            </a:pPr>
            <a:r>
              <a:rPr lang="en-GB" b="1" dirty="0"/>
              <a:t>Neurological Assessment:</a:t>
            </a:r>
          </a:p>
          <a:p>
            <a:pPr marL="0" indent="0">
              <a:buNone/>
            </a:pPr>
            <a:r>
              <a:rPr lang="en-GB" dirty="0"/>
              <a:t>The ACDU scale is a valuable tool for monitoring a patient's neurological status, particularly in cases where a detailed GCS assessment is not </a:t>
            </a:r>
            <a:r>
              <a:rPr lang="en-GB" dirty="0" smtClean="0"/>
              <a:t> </a:t>
            </a:r>
            <a:r>
              <a:rPr lang="en-GB" dirty="0"/>
              <a:t>necessary</a:t>
            </a:r>
          </a:p>
        </p:txBody>
      </p:sp>
    </p:spTree>
    <p:extLst>
      <p:ext uri="{BB962C8B-B14F-4D97-AF65-F5344CB8AC3E}">
        <p14:creationId xmlns:p14="http://schemas.microsoft.com/office/powerpoint/2010/main" val="197459820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of level of consciousness</a:t>
            </a:r>
          </a:p>
        </p:txBody>
      </p:sp>
      <p:sp>
        <p:nvSpPr>
          <p:cNvPr id="3" name="Content Placeholder 2"/>
          <p:cNvSpPr>
            <a:spLocks noGrp="1"/>
          </p:cNvSpPr>
          <p:nvPr>
            <p:ph idx="1"/>
          </p:nvPr>
        </p:nvSpPr>
        <p:spPr/>
        <p:txBody>
          <a:bodyPr/>
          <a:lstStyle/>
          <a:p>
            <a:pPr marL="0" indent="0">
              <a:buNone/>
            </a:pPr>
            <a:r>
              <a:rPr lang="en-GB" b="1" dirty="0"/>
              <a:t>Importance in Critical Care:</a:t>
            </a:r>
          </a:p>
          <a:p>
            <a:pPr marL="0" indent="0">
              <a:buNone/>
            </a:pPr>
            <a:r>
              <a:rPr lang="en-GB" dirty="0"/>
              <a:t>In critically ill patients, early warning systems often include neurological assessment using scales like ACDU or AVPU to identify potential deterioration</a:t>
            </a:r>
          </a:p>
        </p:txBody>
      </p:sp>
    </p:spTree>
    <p:extLst>
      <p:ext uri="{BB962C8B-B14F-4D97-AF65-F5344CB8AC3E}">
        <p14:creationId xmlns:p14="http://schemas.microsoft.com/office/powerpoint/2010/main" val="1643050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dirty="0" smtClean="0"/>
              <a:t>The SOCRATES acronym is a useful tool for exploring each of the patient’s presenting features in more detail. It is most commonly used to explore pain</a:t>
            </a:r>
          </a:p>
          <a:p>
            <a:pPr marL="0" indent="0">
              <a:buNone/>
            </a:pPr>
            <a:r>
              <a:rPr lang="en-GB" b="1" dirty="0" smtClean="0"/>
              <a:t>Site</a:t>
            </a:r>
          </a:p>
          <a:p>
            <a:pPr marL="0" indent="0">
              <a:buNone/>
            </a:pPr>
            <a:r>
              <a:rPr lang="en-GB" dirty="0" smtClean="0"/>
              <a:t>“Where is the numbness?”</a:t>
            </a:r>
          </a:p>
          <a:p>
            <a:pPr marL="0" indent="0">
              <a:buNone/>
            </a:pPr>
            <a:r>
              <a:rPr lang="en-GB" dirty="0" smtClean="0"/>
              <a:t>“Can you point to where you are experiencing numbness?</a:t>
            </a:r>
          </a:p>
          <a:p>
            <a:pPr marL="0" indent="0">
              <a:buNone/>
            </a:pPr>
            <a:r>
              <a:rPr lang="en-GB" b="1" dirty="0" smtClean="0"/>
              <a:t>Onset</a:t>
            </a:r>
          </a:p>
          <a:p>
            <a:pPr marL="0" indent="0">
              <a:buNone/>
            </a:pPr>
            <a:r>
              <a:rPr lang="en-GB" dirty="0" smtClean="0"/>
              <a:t>“When did the weakness first start?”</a:t>
            </a:r>
          </a:p>
          <a:p>
            <a:pPr marL="0" indent="0">
              <a:buNone/>
            </a:pPr>
            <a:r>
              <a:rPr lang="en-GB" dirty="0" smtClean="0"/>
              <a:t>“Did the weakness come on suddenly or gradually?”</a:t>
            </a:r>
          </a:p>
          <a:p>
            <a:pPr marL="0" indent="0">
              <a:buNone/>
            </a:pPr>
            <a:r>
              <a:rPr lang="en-GB" dirty="0" smtClean="0"/>
              <a:t> “How long have you been experiencing this weakness?”</a:t>
            </a:r>
          </a:p>
          <a:p>
            <a:pPr marL="0" indent="0">
              <a:buNone/>
            </a:pPr>
            <a:endParaRPr lang="en-GB" dirty="0"/>
          </a:p>
        </p:txBody>
      </p:sp>
    </p:spTree>
    <p:extLst>
      <p:ext uri="{BB962C8B-B14F-4D97-AF65-F5344CB8AC3E}">
        <p14:creationId xmlns:p14="http://schemas.microsoft.com/office/powerpoint/2010/main" val="399962632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NEUROLOGICAL CONDITIONS</a:t>
            </a:r>
            <a:endParaRPr lang="en-GB" dirty="0"/>
          </a:p>
        </p:txBody>
      </p:sp>
      <p:sp>
        <p:nvSpPr>
          <p:cNvPr id="3" name="Content Placeholder 2"/>
          <p:cNvSpPr>
            <a:spLocks noGrp="1"/>
          </p:cNvSpPr>
          <p:nvPr>
            <p:ph idx="1"/>
          </p:nvPr>
        </p:nvSpPr>
        <p:spPr/>
        <p:txBody>
          <a:bodyPr/>
          <a:lstStyle/>
          <a:p>
            <a:pPr marL="0" indent="0">
              <a:buNone/>
            </a:pPr>
            <a:r>
              <a:rPr lang="en-GB" b="1" dirty="0" smtClean="0"/>
              <a:t>SPACE OCCUPYING LESION</a:t>
            </a:r>
          </a:p>
          <a:p>
            <a:pPr marL="0" indent="0">
              <a:buNone/>
            </a:pPr>
            <a:r>
              <a:rPr lang="en-GB" dirty="0" smtClean="0"/>
              <a:t>A </a:t>
            </a:r>
            <a:r>
              <a:rPr lang="en-GB" dirty="0"/>
              <a:t>space-occupying lesion (SOL) is a medical term for a mass or abnormality within the body that takes up space and can cause compression or distortion of surrounding tissues, organs, or structures. SOLs can be benign or malignant and can occur in various organs, including the brain, abdomen, and other area</a:t>
            </a:r>
          </a:p>
        </p:txBody>
      </p:sp>
    </p:spTree>
    <p:extLst>
      <p:ext uri="{BB962C8B-B14F-4D97-AF65-F5344CB8AC3E}">
        <p14:creationId xmlns:p14="http://schemas.microsoft.com/office/powerpoint/2010/main" val="71475068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a:bodyPr>
          <a:lstStyle/>
          <a:p>
            <a:pPr marL="0" indent="0">
              <a:buNone/>
            </a:pPr>
            <a:r>
              <a:rPr lang="en-GB" b="1" dirty="0" smtClean="0"/>
              <a:t>Types </a:t>
            </a:r>
            <a:r>
              <a:rPr lang="en-GB" b="1" dirty="0"/>
              <a:t>of Space-Occupying Lesions:</a:t>
            </a:r>
          </a:p>
          <a:p>
            <a:pPr marL="0" indent="0">
              <a:buNone/>
            </a:pPr>
            <a:r>
              <a:rPr lang="en-GB" b="1" dirty="0"/>
              <a:t>SOLs can be broadly categorized into:</a:t>
            </a:r>
          </a:p>
          <a:p>
            <a:pPr marL="0" indent="0">
              <a:buNone/>
            </a:pPr>
            <a:r>
              <a:rPr lang="en-GB" b="1" dirty="0" smtClean="0"/>
              <a:t>Non-neoplastic</a:t>
            </a:r>
            <a:r>
              <a:rPr lang="en-GB" b="1" dirty="0"/>
              <a:t>:</a:t>
            </a:r>
          </a:p>
          <a:p>
            <a:pPr marL="0" indent="0">
              <a:buNone/>
            </a:pPr>
            <a:r>
              <a:rPr lang="en-GB" dirty="0"/>
              <a:t>    These are not cancerous and can include abscesses, hematomas, cysts, and inflammatory masses.</a:t>
            </a:r>
          </a:p>
          <a:p>
            <a:pPr marL="0" indent="0">
              <a:buNone/>
            </a:pPr>
            <a:r>
              <a:rPr lang="en-GB" dirty="0"/>
              <a:t>    </a:t>
            </a:r>
            <a:r>
              <a:rPr lang="en-GB" b="1" dirty="0"/>
              <a:t>Neoplastic:</a:t>
            </a:r>
          </a:p>
          <a:p>
            <a:pPr marL="0" indent="0">
              <a:buNone/>
            </a:pPr>
            <a:r>
              <a:rPr lang="en-GB" dirty="0"/>
              <a:t>    These are tumors, which can be benign or malignant, and primary or metastatic</a:t>
            </a:r>
          </a:p>
        </p:txBody>
      </p:sp>
    </p:spTree>
    <p:extLst>
      <p:ext uri="{BB962C8B-B14F-4D97-AF65-F5344CB8AC3E}">
        <p14:creationId xmlns:p14="http://schemas.microsoft.com/office/powerpoint/2010/main" val="103620308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b="1" dirty="0" smtClean="0"/>
              <a:t>ETIOLOGY</a:t>
            </a:r>
          </a:p>
          <a:p>
            <a:pPr marL="0" indent="0">
              <a:buNone/>
            </a:pPr>
            <a:r>
              <a:rPr lang="en-GB" dirty="0"/>
              <a:t>Space-occupying lesions (SOLs) in the brain can arise from various causes, including tumors (primary and metastatic), infections, and vascular abnormalities. </a:t>
            </a:r>
            <a:endParaRPr lang="en-GB" dirty="0" smtClean="0"/>
          </a:p>
          <a:p>
            <a:pPr marL="0" indent="0">
              <a:buNone/>
            </a:pPr>
            <a:r>
              <a:rPr lang="en-GB" dirty="0" smtClean="0"/>
              <a:t>Tumors</a:t>
            </a:r>
            <a:r>
              <a:rPr lang="en-GB" dirty="0"/>
              <a:t>, particularly brain tumors, are a common cause, with both benign and malignant types</a:t>
            </a:r>
            <a:r>
              <a:rPr lang="en-GB" dirty="0" smtClean="0"/>
              <a:t>.</a:t>
            </a:r>
          </a:p>
          <a:p>
            <a:pPr marL="0" indent="0">
              <a:buNone/>
            </a:pPr>
            <a:r>
              <a:rPr lang="en-GB" dirty="0" smtClean="0"/>
              <a:t> </a:t>
            </a:r>
            <a:r>
              <a:rPr lang="en-GB" dirty="0"/>
              <a:t>Other </a:t>
            </a:r>
            <a:r>
              <a:rPr lang="en-GB" dirty="0" err="1"/>
              <a:t>etiologies</a:t>
            </a:r>
            <a:r>
              <a:rPr lang="en-GB" dirty="0"/>
              <a:t> include hematomas, abscesses, and vascular malformations</a:t>
            </a:r>
            <a:endParaRPr lang="en-GB" dirty="0" smtClean="0"/>
          </a:p>
          <a:p>
            <a:pPr marL="0" indent="0">
              <a:buNone/>
            </a:pPr>
            <a:endParaRPr lang="en-GB" dirty="0"/>
          </a:p>
        </p:txBody>
      </p:sp>
    </p:spTree>
    <p:extLst>
      <p:ext uri="{BB962C8B-B14F-4D97-AF65-F5344CB8AC3E}">
        <p14:creationId xmlns:p14="http://schemas.microsoft.com/office/powerpoint/2010/main" val="111396417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b="1" dirty="0" smtClean="0"/>
              <a:t>1</a:t>
            </a:r>
            <a:r>
              <a:rPr lang="en-GB" b="1" dirty="0"/>
              <a:t>. Neoplastic Causes:</a:t>
            </a:r>
          </a:p>
          <a:p>
            <a:pPr marL="0" indent="0">
              <a:buNone/>
            </a:pPr>
            <a:r>
              <a:rPr lang="en-GB" b="1" dirty="0" smtClean="0"/>
              <a:t> </a:t>
            </a:r>
            <a:r>
              <a:rPr lang="en-GB" b="1" dirty="0"/>
              <a:t>Primary Brain Tumors: </a:t>
            </a:r>
            <a:r>
              <a:rPr lang="en-GB" dirty="0"/>
              <a:t>These originate within the brain itself and can be benign (e.g., </a:t>
            </a:r>
            <a:r>
              <a:rPr lang="en-GB" dirty="0" err="1"/>
              <a:t>meningiomas</a:t>
            </a:r>
            <a:r>
              <a:rPr lang="en-GB" dirty="0"/>
              <a:t>) or malignant (e.g., </a:t>
            </a:r>
            <a:r>
              <a:rPr lang="en-GB" dirty="0" err="1"/>
              <a:t>gliomas</a:t>
            </a:r>
            <a:r>
              <a:rPr lang="en-GB" dirty="0"/>
              <a:t>). </a:t>
            </a:r>
          </a:p>
          <a:p>
            <a:pPr marL="0" indent="0">
              <a:buNone/>
            </a:pPr>
            <a:r>
              <a:rPr lang="en-GB" b="1" dirty="0" smtClean="0"/>
              <a:t>Metastatic </a:t>
            </a:r>
            <a:r>
              <a:rPr lang="en-GB" b="1" dirty="0"/>
              <a:t>Brain Tumors: </a:t>
            </a:r>
            <a:r>
              <a:rPr lang="en-GB" dirty="0"/>
              <a:t>These originate in other parts of the body and spread to the brain. </a:t>
            </a:r>
          </a:p>
          <a:p>
            <a:pPr marL="0" indent="0">
              <a:buNone/>
            </a:pPr>
            <a:r>
              <a:rPr lang="en-GB" b="1" dirty="0"/>
              <a:t>Lymphomas: </a:t>
            </a:r>
            <a:r>
              <a:rPr lang="en-GB" dirty="0"/>
              <a:t>Certain types of lymphoma can also affect the brain</a:t>
            </a:r>
          </a:p>
        </p:txBody>
      </p:sp>
    </p:spTree>
    <p:extLst>
      <p:ext uri="{BB962C8B-B14F-4D97-AF65-F5344CB8AC3E}">
        <p14:creationId xmlns:p14="http://schemas.microsoft.com/office/powerpoint/2010/main" val="414183096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2</a:t>
            </a:r>
            <a:r>
              <a:rPr lang="en-GB" b="1" dirty="0"/>
              <a:t>. Non-Neoplastic Causes:</a:t>
            </a:r>
          </a:p>
          <a:p>
            <a:pPr marL="0" indent="0">
              <a:buNone/>
            </a:pPr>
            <a:r>
              <a:rPr lang="en-GB" b="1" dirty="0" smtClean="0"/>
              <a:t> </a:t>
            </a:r>
            <a:r>
              <a:rPr lang="en-GB" b="1" dirty="0"/>
              <a:t>Hematomas:</a:t>
            </a:r>
          </a:p>
          <a:p>
            <a:pPr marL="0" indent="0">
              <a:buNone/>
            </a:pPr>
            <a:r>
              <a:rPr lang="en-GB" dirty="0"/>
              <a:t>    These are collections of blood within the brain tissue, often caused by trauma or bleeding disorders. </a:t>
            </a:r>
          </a:p>
          <a:p>
            <a:pPr marL="0" indent="0">
              <a:buNone/>
            </a:pPr>
            <a:r>
              <a:rPr lang="en-GB" b="1" dirty="0" smtClean="0"/>
              <a:t>Abscesses</a:t>
            </a:r>
            <a:r>
              <a:rPr lang="en-GB" b="1" dirty="0"/>
              <a:t>:</a:t>
            </a:r>
          </a:p>
          <a:p>
            <a:pPr marL="0" indent="0">
              <a:buNone/>
            </a:pPr>
            <a:r>
              <a:rPr lang="en-GB" dirty="0"/>
              <a:t>These are pockets of infection within the brain, usually caused by bacteria or fungi. </a:t>
            </a:r>
          </a:p>
          <a:p>
            <a:pPr marL="0" indent="0">
              <a:buNone/>
            </a:pPr>
            <a:r>
              <a:rPr lang="en-GB" b="1" dirty="0"/>
              <a:t>Vascular Malformations:</a:t>
            </a:r>
          </a:p>
          <a:p>
            <a:pPr marL="0" indent="0">
              <a:buNone/>
            </a:pPr>
            <a:r>
              <a:rPr lang="en-GB" dirty="0"/>
              <a:t>These are abnormal blood vessel structures, such as </a:t>
            </a:r>
            <a:r>
              <a:rPr lang="en-GB" dirty="0" err="1"/>
              <a:t>arteriovenous</a:t>
            </a:r>
            <a:r>
              <a:rPr lang="en-GB" dirty="0"/>
              <a:t> malformations (AVMs). </a:t>
            </a:r>
          </a:p>
          <a:p>
            <a:pPr marL="0" indent="0">
              <a:buNone/>
            </a:pPr>
            <a:r>
              <a:rPr lang="en-GB" b="1" dirty="0"/>
              <a:t>Inflammatory Lesions:</a:t>
            </a:r>
          </a:p>
          <a:p>
            <a:pPr marL="0" indent="0">
              <a:buNone/>
            </a:pPr>
            <a:r>
              <a:rPr lang="en-GB" dirty="0"/>
              <a:t>Conditions like granulomas, </a:t>
            </a:r>
            <a:r>
              <a:rPr lang="en-GB" dirty="0" err="1"/>
              <a:t>tuberculomas</a:t>
            </a:r>
            <a:r>
              <a:rPr lang="en-GB" dirty="0"/>
              <a:t>, and </a:t>
            </a:r>
            <a:r>
              <a:rPr lang="en-GB" dirty="0" err="1"/>
              <a:t>neurocysticercosis</a:t>
            </a:r>
            <a:r>
              <a:rPr lang="en-GB" dirty="0"/>
              <a:t> can also lead to SOLs</a:t>
            </a:r>
          </a:p>
        </p:txBody>
      </p:sp>
    </p:spTree>
    <p:extLst>
      <p:ext uri="{BB962C8B-B14F-4D97-AF65-F5344CB8AC3E}">
        <p14:creationId xmlns:p14="http://schemas.microsoft.com/office/powerpoint/2010/main" val="334365759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3</a:t>
            </a:r>
            <a:r>
              <a:rPr lang="en-GB" b="1" dirty="0"/>
              <a:t>. Other Factors:</a:t>
            </a:r>
          </a:p>
          <a:p>
            <a:pPr marL="0" indent="0">
              <a:buNone/>
            </a:pPr>
            <a:r>
              <a:rPr lang="en-GB" b="1" dirty="0" smtClean="0"/>
              <a:t> </a:t>
            </a:r>
            <a:r>
              <a:rPr lang="en-GB" b="1" dirty="0"/>
              <a:t>Trauma:</a:t>
            </a:r>
          </a:p>
          <a:p>
            <a:pPr marL="0" indent="0">
              <a:buNone/>
            </a:pPr>
            <a:r>
              <a:rPr lang="en-GB" dirty="0"/>
              <a:t>    Concussions and other brain injuries can cause hematomas or other types of SOLs. </a:t>
            </a:r>
          </a:p>
          <a:p>
            <a:pPr marL="0" indent="0">
              <a:buNone/>
            </a:pPr>
            <a:r>
              <a:rPr lang="en-GB" b="1" dirty="0" smtClean="0"/>
              <a:t>Infections</a:t>
            </a:r>
            <a:r>
              <a:rPr lang="en-GB" b="1" dirty="0"/>
              <a:t>:</a:t>
            </a:r>
          </a:p>
          <a:p>
            <a:pPr marL="0" indent="0">
              <a:buNone/>
            </a:pPr>
            <a:r>
              <a:rPr lang="en-GB" dirty="0"/>
              <a:t>Bacterial, fungal, or parasitic infections can lead to abscesses or other inflammatory lesions. </a:t>
            </a:r>
          </a:p>
          <a:p>
            <a:pPr marL="0" indent="0">
              <a:buNone/>
            </a:pPr>
            <a:r>
              <a:rPr lang="en-GB" b="1" dirty="0"/>
              <a:t>Genetic Factors:</a:t>
            </a:r>
          </a:p>
          <a:p>
            <a:pPr marL="0" indent="0">
              <a:buNone/>
            </a:pPr>
            <a:r>
              <a:rPr lang="en-GB" dirty="0"/>
              <a:t>Some individuals may have a genetic predisposition to certain types of brain tumors. </a:t>
            </a:r>
          </a:p>
          <a:p>
            <a:pPr marL="0" indent="0">
              <a:buNone/>
            </a:pPr>
            <a:r>
              <a:rPr lang="en-GB" b="1" dirty="0"/>
              <a:t>Environmental Factors:</a:t>
            </a:r>
          </a:p>
          <a:p>
            <a:pPr marL="0" indent="0">
              <a:buNone/>
            </a:pPr>
            <a:r>
              <a:rPr lang="en-GB" dirty="0"/>
              <a:t>Exposure to certain toxins or radiation may also increase the risk of brain tumors</a:t>
            </a:r>
          </a:p>
        </p:txBody>
      </p:sp>
    </p:spTree>
    <p:extLst>
      <p:ext uri="{BB962C8B-B14F-4D97-AF65-F5344CB8AC3E}">
        <p14:creationId xmlns:p14="http://schemas.microsoft.com/office/powerpoint/2010/main" val="16643395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b="1" dirty="0" smtClean="0"/>
              <a:t>PREDISPOSING FACTORS</a:t>
            </a:r>
          </a:p>
          <a:p>
            <a:pPr marL="0" indent="0">
              <a:buNone/>
            </a:pPr>
            <a:r>
              <a:rPr lang="en-GB" dirty="0"/>
              <a:t>Predisposing factors to space-occupying lesions (SOLs) include genetic predispositions, history of head trauma, certain infectious diseases, and exposure to ionizing radiation. </a:t>
            </a:r>
            <a:endParaRPr lang="en-GB" dirty="0" smtClean="0"/>
          </a:p>
          <a:p>
            <a:pPr marL="0" indent="0">
              <a:buNone/>
            </a:pPr>
            <a:r>
              <a:rPr lang="en-GB" dirty="0" smtClean="0"/>
              <a:t>Malignancy </a:t>
            </a:r>
            <a:r>
              <a:rPr lang="en-GB" dirty="0"/>
              <a:t>and specific medical conditions like COPD can also increase the </a:t>
            </a:r>
            <a:r>
              <a:rPr lang="en-GB" dirty="0" err="1"/>
              <a:t>ris</a:t>
            </a:r>
            <a:endParaRPr lang="en-GB" dirty="0"/>
          </a:p>
        </p:txBody>
      </p:sp>
    </p:spTree>
    <p:extLst>
      <p:ext uri="{BB962C8B-B14F-4D97-AF65-F5344CB8AC3E}">
        <p14:creationId xmlns:p14="http://schemas.microsoft.com/office/powerpoint/2010/main" val="186795444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Genetic </a:t>
            </a:r>
            <a:r>
              <a:rPr lang="en-GB" b="1" dirty="0" smtClean="0"/>
              <a:t>Factors:</a:t>
            </a:r>
          </a:p>
          <a:p>
            <a:pPr marL="0" indent="0">
              <a:buNone/>
            </a:pPr>
            <a:r>
              <a:rPr lang="en-GB" dirty="0" smtClean="0"/>
              <a:t>Certain </a:t>
            </a:r>
            <a:r>
              <a:rPr lang="en-GB" dirty="0"/>
              <a:t>genetic syndromes, such as </a:t>
            </a:r>
            <a:r>
              <a:rPr lang="en-GB" dirty="0" err="1"/>
              <a:t>Gorlin</a:t>
            </a:r>
            <a:r>
              <a:rPr lang="en-GB" dirty="0"/>
              <a:t> syndrome, </a:t>
            </a:r>
            <a:r>
              <a:rPr lang="en-GB" dirty="0" err="1"/>
              <a:t>Turcot</a:t>
            </a:r>
            <a:r>
              <a:rPr lang="en-GB" dirty="0"/>
              <a:t> syndrome, and neurofibromatosis types 1 and 2, are associated with an increased risk of developing SOLs. </a:t>
            </a:r>
          </a:p>
          <a:p>
            <a:pPr marL="0" indent="0">
              <a:buNone/>
            </a:pPr>
            <a:r>
              <a:rPr lang="en-GB" b="1" dirty="0"/>
              <a:t>Trauma:</a:t>
            </a:r>
          </a:p>
          <a:p>
            <a:pPr marL="0" indent="0">
              <a:buNone/>
            </a:pPr>
            <a:r>
              <a:rPr lang="en-GB" dirty="0"/>
              <a:t>A history of head trauma can increase the likelihood of developing SOLs, particularly in the form of hematomas or traumatic brain injuries. </a:t>
            </a:r>
          </a:p>
          <a:p>
            <a:pPr marL="0" indent="0">
              <a:buNone/>
            </a:pPr>
            <a:r>
              <a:rPr lang="en-GB" b="1" dirty="0"/>
              <a:t>Infections:</a:t>
            </a:r>
          </a:p>
          <a:p>
            <a:pPr marL="0" indent="0">
              <a:buNone/>
            </a:pPr>
            <a:r>
              <a:rPr lang="en-GB" dirty="0"/>
              <a:t>Infectious diseases like COPD, which can lead to cerebral abscesses, and pulmonary tuberculosis, which can result in </a:t>
            </a:r>
            <a:r>
              <a:rPr lang="en-GB" dirty="0" err="1"/>
              <a:t>tuberculoma</a:t>
            </a:r>
            <a:r>
              <a:rPr lang="en-GB" dirty="0"/>
              <a:t>, can also contribute to the development of SOLs. </a:t>
            </a:r>
          </a:p>
        </p:txBody>
      </p:sp>
    </p:spTree>
    <p:extLst>
      <p:ext uri="{BB962C8B-B14F-4D97-AF65-F5344CB8AC3E}">
        <p14:creationId xmlns:p14="http://schemas.microsoft.com/office/powerpoint/2010/main" val="28168234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b="1" dirty="0"/>
              <a:t>Ionizing Radiation:</a:t>
            </a:r>
          </a:p>
          <a:p>
            <a:pPr marL="0" indent="0">
              <a:buNone/>
            </a:pPr>
            <a:r>
              <a:rPr lang="en-GB" dirty="0"/>
              <a:t>Exposure to ionizing radiation, commonly found in X-rays, is an environmental risk factor that can increase the risk of SOLs. </a:t>
            </a:r>
          </a:p>
          <a:p>
            <a:pPr marL="0" indent="0">
              <a:buNone/>
            </a:pPr>
            <a:r>
              <a:rPr lang="en-GB" b="1" dirty="0"/>
              <a:t>Medical Conditions:</a:t>
            </a:r>
          </a:p>
          <a:p>
            <a:pPr marL="0" indent="0">
              <a:buNone/>
            </a:pPr>
            <a:r>
              <a:rPr lang="en-GB" dirty="0"/>
              <a:t>Malignancy and specific medical conditions like COPD can also increase the risk of SOLs. </a:t>
            </a:r>
          </a:p>
          <a:p>
            <a:pPr marL="0" indent="0">
              <a:buNone/>
            </a:pPr>
            <a:r>
              <a:rPr lang="en-GB" b="1" dirty="0"/>
              <a:t>Other Factors:</a:t>
            </a:r>
          </a:p>
          <a:p>
            <a:pPr marL="0" indent="0">
              <a:buNone/>
            </a:pPr>
            <a:r>
              <a:rPr lang="en-GB" dirty="0"/>
              <a:t>Age, with some brain tumors being more common in children, and history of radiotherapy are also considered risk factors</a:t>
            </a:r>
          </a:p>
          <a:p>
            <a:pPr marL="0" indent="0">
              <a:buNone/>
            </a:pPr>
            <a:endParaRPr lang="en-GB" dirty="0"/>
          </a:p>
        </p:txBody>
      </p:sp>
    </p:spTree>
    <p:extLst>
      <p:ext uri="{BB962C8B-B14F-4D97-AF65-F5344CB8AC3E}">
        <p14:creationId xmlns:p14="http://schemas.microsoft.com/office/powerpoint/2010/main" val="163166625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Pathophysiology </a:t>
            </a:r>
            <a:r>
              <a:rPr lang="en-GB" b="1" dirty="0"/>
              <a:t>of Space-Occupying Lesions:</a:t>
            </a:r>
          </a:p>
          <a:p>
            <a:pPr marL="0" indent="0">
              <a:buNone/>
            </a:pPr>
            <a:r>
              <a:rPr lang="en-GB" b="1" dirty="0" smtClean="0"/>
              <a:t>1</a:t>
            </a:r>
            <a:r>
              <a:rPr lang="en-GB" b="1" dirty="0"/>
              <a:t>. Compression and Distortion:</a:t>
            </a:r>
          </a:p>
          <a:p>
            <a:pPr marL="0" indent="0">
              <a:buNone/>
            </a:pPr>
            <a:r>
              <a:rPr lang="en-GB" dirty="0"/>
              <a:t>    SOLs physically occupy space within the brain or spinal cord, putting pressure on surrounding tissues. This compression can disrupt blood flow, nerve function, and other vital processes. </a:t>
            </a:r>
          </a:p>
          <a:p>
            <a:pPr marL="0" indent="0">
              <a:buNone/>
            </a:pPr>
            <a:r>
              <a:rPr lang="en-GB" b="1" dirty="0" smtClean="0"/>
              <a:t>2</a:t>
            </a:r>
            <a:r>
              <a:rPr lang="en-GB" b="1" dirty="0"/>
              <a:t>. Raised Intracranial Pressure (ICP):</a:t>
            </a:r>
          </a:p>
          <a:p>
            <a:pPr marL="0" indent="0">
              <a:buNone/>
            </a:pPr>
            <a:r>
              <a:rPr lang="en-GB" dirty="0"/>
              <a:t>As a space-occupying lesion grows, it can cause an increase in ICP, which can lead to a range of symptoms. </a:t>
            </a:r>
          </a:p>
          <a:p>
            <a:pPr marL="0" indent="0">
              <a:buNone/>
            </a:pPr>
            <a:r>
              <a:rPr lang="en-GB" b="1" dirty="0"/>
              <a:t>3. Herniation:</a:t>
            </a:r>
          </a:p>
          <a:p>
            <a:pPr marL="0" indent="0">
              <a:buNone/>
            </a:pPr>
            <a:r>
              <a:rPr lang="en-GB" dirty="0"/>
              <a:t>In severe cases, the pressure increase can lead to herniation, where brain tissue is forced through the openings in the skull or spinal column, potentially causing fatal consequences. </a:t>
            </a:r>
          </a:p>
          <a:p>
            <a:pPr marL="0" indent="0">
              <a:buNone/>
            </a:pPr>
            <a:endParaRPr lang="en-GB" dirty="0"/>
          </a:p>
        </p:txBody>
      </p:sp>
    </p:spTree>
    <p:extLst>
      <p:ext uri="{BB962C8B-B14F-4D97-AF65-F5344CB8AC3E}">
        <p14:creationId xmlns:p14="http://schemas.microsoft.com/office/powerpoint/2010/main" val="292722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TAKING</a:t>
            </a:r>
            <a:endParaRPr lang="en-GB" dirty="0"/>
          </a:p>
        </p:txBody>
      </p:sp>
      <p:sp>
        <p:nvSpPr>
          <p:cNvPr id="3" name="Content Placeholder 2"/>
          <p:cNvSpPr>
            <a:spLocks noGrp="1"/>
          </p:cNvSpPr>
          <p:nvPr>
            <p:ph idx="1"/>
          </p:nvPr>
        </p:nvSpPr>
        <p:spPr/>
        <p:txBody>
          <a:bodyPr/>
          <a:lstStyle/>
          <a:p>
            <a:pPr marL="0" indent="0">
              <a:buNone/>
            </a:pPr>
            <a:r>
              <a:rPr lang="en-GB" b="1" dirty="0" smtClean="0"/>
              <a:t>Character</a:t>
            </a:r>
          </a:p>
          <a:p>
            <a:pPr marL="0" indent="0">
              <a:buNone/>
            </a:pPr>
            <a:r>
              <a:rPr lang="en-GB" dirty="0" smtClean="0"/>
              <a:t>“How would you describe the pain?”</a:t>
            </a:r>
          </a:p>
          <a:p>
            <a:pPr marL="0" indent="0">
              <a:buNone/>
            </a:pPr>
            <a:r>
              <a:rPr lang="en-GB" dirty="0" smtClean="0"/>
              <a:t>“Is the pain sharp, dull or burning?</a:t>
            </a:r>
          </a:p>
          <a:p>
            <a:pPr marL="0" indent="0">
              <a:buNone/>
            </a:pPr>
            <a:r>
              <a:rPr lang="en-GB" b="1" dirty="0" smtClean="0"/>
              <a:t>Radiation</a:t>
            </a:r>
          </a:p>
          <a:p>
            <a:pPr marL="0" indent="0">
              <a:buNone/>
            </a:pPr>
            <a:r>
              <a:rPr lang="en-GB" dirty="0" smtClean="0"/>
              <a:t> “Does the pain spread elsewhere?”</a:t>
            </a:r>
          </a:p>
          <a:p>
            <a:pPr marL="0" indent="0">
              <a:buNone/>
            </a:pPr>
            <a:r>
              <a:rPr lang="en-GB" dirty="0" smtClean="0"/>
              <a:t> “Does the numbness spread anywhere else?”</a:t>
            </a:r>
          </a:p>
          <a:p>
            <a:pPr marL="0" indent="0">
              <a:buNone/>
            </a:pPr>
            <a:r>
              <a:rPr lang="en-GB" b="1" dirty="0" smtClean="0"/>
              <a:t>Associated symptoms</a:t>
            </a:r>
          </a:p>
          <a:p>
            <a:pPr marL="0" indent="0">
              <a:buNone/>
            </a:pPr>
            <a:r>
              <a:rPr lang="en-GB" dirty="0" smtClean="0"/>
              <a:t>“Are there any other symptoms associated with the pain?”</a:t>
            </a:r>
          </a:p>
          <a:p>
            <a:pPr marL="0" indent="0">
              <a:buNone/>
            </a:pPr>
            <a:endParaRPr lang="en-GB" b="1" dirty="0"/>
          </a:p>
        </p:txBody>
      </p:sp>
    </p:spTree>
    <p:extLst>
      <p:ext uri="{BB962C8B-B14F-4D97-AF65-F5344CB8AC3E}">
        <p14:creationId xmlns:p14="http://schemas.microsoft.com/office/powerpoint/2010/main" val="67146906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a:t>4. Local Effects:</a:t>
            </a:r>
          </a:p>
          <a:p>
            <a:pPr marL="0" indent="0">
              <a:buNone/>
            </a:pPr>
            <a:r>
              <a:rPr lang="en-GB" dirty="0"/>
              <a:t>Depending on the location and size of the lesion, symptoms can be localized, affecting specific areas of the brain or spinal cord responsible for particular functions. For example, a lesion in the frontal lobe might cause personality changes, while a lesion in the motor cortex could lead to paralysis. </a:t>
            </a:r>
          </a:p>
          <a:p>
            <a:pPr marL="0" indent="0">
              <a:buNone/>
            </a:pPr>
            <a:r>
              <a:rPr lang="en-GB" b="1" dirty="0"/>
              <a:t>5. General Effects:</a:t>
            </a:r>
          </a:p>
          <a:p>
            <a:pPr marL="0" indent="0">
              <a:buNone/>
            </a:pPr>
            <a:r>
              <a:rPr lang="en-GB" dirty="0"/>
              <a:t>In addition to local symptoms, SOLs can also cause more general effects like headache, vomiting, seizures, and </a:t>
            </a:r>
            <a:r>
              <a:rPr lang="en-GB" dirty="0" err="1"/>
              <a:t>behavioral</a:t>
            </a:r>
            <a:r>
              <a:rPr lang="en-GB" dirty="0"/>
              <a:t> changes. </a:t>
            </a:r>
          </a:p>
          <a:p>
            <a:pPr marL="0" indent="0">
              <a:buNone/>
            </a:pPr>
            <a:r>
              <a:rPr lang="en-GB" b="1" dirty="0"/>
              <a:t>6. </a:t>
            </a:r>
            <a:r>
              <a:rPr lang="en-GB" b="1" dirty="0" err="1"/>
              <a:t>Edema</a:t>
            </a:r>
            <a:r>
              <a:rPr lang="en-GB" b="1" dirty="0"/>
              <a:t>:</a:t>
            </a:r>
          </a:p>
          <a:p>
            <a:pPr marL="0" indent="0">
              <a:buNone/>
            </a:pPr>
            <a:r>
              <a:rPr lang="en-GB" dirty="0"/>
              <a:t>Some SOLs, particularly those caused by tumors, can induce brain </a:t>
            </a:r>
            <a:r>
              <a:rPr lang="en-GB" dirty="0" err="1"/>
              <a:t>edema</a:t>
            </a:r>
            <a:r>
              <a:rPr lang="en-GB" dirty="0"/>
              <a:t> (swelling) by disrupting the blood-brain barrier. </a:t>
            </a:r>
          </a:p>
          <a:p>
            <a:pPr marL="0" indent="0">
              <a:buNone/>
            </a:pPr>
            <a:r>
              <a:rPr lang="en-GB" b="1" dirty="0"/>
              <a:t>7. Hydrocephalus:</a:t>
            </a:r>
          </a:p>
          <a:p>
            <a:pPr marL="0" indent="0">
              <a:buNone/>
            </a:pPr>
            <a:r>
              <a:rPr lang="en-GB" dirty="0"/>
              <a:t>If a SOL obstructs the flow of cerebrospinal fluid (CSF), it can lead to hydrocephalus, a condition where excess CSF builds up in the brain.</a:t>
            </a:r>
          </a:p>
        </p:txBody>
      </p:sp>
    </p:spTree>
    <p:extLst>
      <p:ext uri="{BB962C8B-B14F-4D97-AF65-F5344CB8AC3E}">
        <p14:creationId xmlns:p14="http://schemas.microsoft.com/office/powerpoint/2010/main" val="236414741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lnSpcReduction="10000"/>
          </a:bodyPr>
          <a:lstStyle/>
          <a:p>
            <a:pPr marL="0" indent="0">
              <a:buNone/>
            </a:pPr>
            <a:r>
              <a:rPr lang="en-GB" b="1" dirty="0" smtClean="0"/>
              <a:t>Common </a:t>
            </a:r>
            <a:r>
              <a:rPr lang="en-GB" b="1" dirty="0"/>
              <a:t>Symptoms:</a:t>
            </a:r>
          </a:p>
          <a:p>
            <a:pPr marL="0" indent="0">
              <a:buNone/>
            </a:pPr>
            <a:r>
              <a:rPr lang="en-GB" b="1" dirty="0" smtClean="0"/>
              <a:t>Headache</a:t>
            </a:r>
            <a:r>
              <a:rPr lang="en-GB" b="1" dirty="0"/>
              <a:t>: </a:t>
            </a:r>
            <a:r>
              <a:rPr lang="en-GB" dirty="0"/>
              <a:t>A persistent or worsening headache is a very common symptom. </a:t>
            </a:r>
          </a:p>
          <a:p>
            <a:pPr marL="0" indent="0">
              <a:buNone/>
            </a:pPr>
            <a:r>
              <a:rPr lang="en-GB" b="1" dirty="0" smtClean="0"/>
              <a:t>Nausea </a:t>
            </a:r>
            <a:r>
              <a:rPr lang="en-GB" b="1" dirty="0"/>
              <a:t>and Vomiting: </a:t>
            </a:r>
            <a:r>
              <a:rPr lang="en-GB" dirty="0"/>
              <a:t>These can occur due to increased intracranial pressure, which can lead to changes in brain function. </a:t>
            </a:r>
          </a:p>
          <a:p>
            <a:pPr marL="0" indent="0">
              <a:buNone/>
            </a:pPr>
            <a:r>
              <a:rPr lang="en-GB" b="1" dirty="0"/>
              <a:t>Seizures</a:t>
            </a:r>
            <a:r>
              <a:rPr lang="en-GB" dirty="0"/>
              <a:t>: SOLs can disrupt normal brain activity, leading to seizures. </a:t>
            </a:r>
          </a:p>
          <a:p>
            <a:pPr marL="0" indent="0">
              <a:buNone/>
            </a:pPr>
            <a:r>
              <a:rPr lang="en-GB" b="1" dirty="0"/>
              <a:t>Changes in Vision or Eye Pain: </a:t>
            </a:r>
            <a:r>
              <a:rPr lang="en-GB" dirty="0"/>
              <a:t>Pressure on the optic nerves can cause vision problems, such as blurred vision or double vision. </a:t>
            </a:r>
          </a:p>
          <a:p>
            <a:pPr marL="0" indent="0">
              <a:buNone/>
            </a:pPr>
            <a:r>
              <a:rPr lang="en-GB" b="1" dirty="0"/>
              <a:t>Changes in Sensory Function: </a:t>
            </a:r>
            <a:r>
              <a:rPr lang="en-GB" dirty="0"/>
              <a:t>Numbness, tingling, or weakness in the limbs or face can occur if the lesion affects sensory pathway</a:t>
            </a:r>
          </a:p>
        </p:txBody>
      </p:sp>
    </p:spTree>
    <p:extLst>
      <p:ext uri="{BB962C8B-B14F-4D97-AF65-F5344CB8AC3E}">
        <p14:creationId xmlns:p14="http://schemas.microsoft.com/office/powerpoint/2010/main" val="32834223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lnSpcReduction="10000"/>
          </a:bodyPr>
          <a:lstStyle/>
          <a:p>
            <a:pPr marL="0" indent="0">
              <a:buNone/>
            </a:pPr>
            <a:r>
              <a:rPr lang="en-GB" b="1" dirty="0" smtClean="0"/>
              <a:t>Other </a:t>
            </a:r>
            <a:r>
              <a:rPr lang="en-GB" b="1" dirty="0"/>
              <a:t>Possible Symptoms:</a:t>
            </a:r>
          </a:p>
          <a:p>
            <a:pPr marL="0" indent="0">
              <a:buNone/>
            </a:pPr>
            <a:r>
              <a:rPr lang="en-GB" b="1" dirty="0" smtClean="0"/>
              <a:t>Changes </a:t>
            </a:r>
            <a:r>
              <a:rPr lang="en-GB" b="1" dirty="0"/>
              <a:t>in Mental Status: </a:t>
            </a:r>
            <a:r>
              <a:rPr lang="en-GB" dirty="0"/>
              <a:t>Confusion, drowsiness, or lethargy can be signs of increased intracranial pressure. </a:t>
            </a:r>
          </a:p>
          <a:p>
            <a:pPr marL="0" indent="0">
              <a:buNone/>
            </a:pPr>
            <a:r>
              <a:rPr lang="en-GB" b="1" dirty="0" smtClean="0"/>
              <a:t>Personality </a:t>
            </a:r>
            <a:r>
              <a:rPr lang="en-GB" b="1" dirty="0"/>
              <a:t>Changes: </a:t>
            </a:r>
            <a:r>
              <a:rPr lang="en-GB" dirty="0" err="1"/>
              <a:t>Behavioral</a:t>
            </a:r>
            <a:r>
              <a:rPr lang="en-GB" dirty="0"/>
              <a:t> changes, such as irritability or depression, may also occur. </a:t>
            </a:r>
          </a:p>
          <a:p>
            <a:pPr marL="0" indent="0">
              <a:buNone/>
            </a:pPr>
            <a:r>
              <a:rPr lang="en-GB" b="1" dirty="0"/>
              <a:t>Loss of Consciousness: </a:t>
            </a:r>
            <a:r>
              <a:rPr lang="en-GB" dirty="0"/>
              <a:t>In severe cases, SOLs can lead to a loss of consciousness. </a:t>
            </a:r>
          </a:p>
          <a:p>
            <a:pPr marL="0" indent="0">
              <a:buNone/>
            </a:pPr>
            <a:r>
              <a:rPr lang="en-GB" b="1" dirty="0"/>
              <a:t>Focal Neurological Deficits: </a:t>
            </a:r>
            <a:r>
              <a:rPr lang="en-GB" dirty="0"/>
              <a:t>Specific symptoms depending on the location of the lesion, such as difficulty with speech, motor control problems, or coordination issues</a:t>
            </a:r>
          </a:p>
        </p:txBody>
      </p:sp>
    </p:spTree>
    <p:extLst>
      <p:ext uri="{BB962C8B-B14F-4D97-AF65-F5344CB8AC3E}">
        <p14:creationId xmlns:p14="http://schemas.microsoft.com/office/powerpoint/2010/main" val="1547215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b="1" dirty="0" smtClean="0"/>
              <a:t>Specific </a:t>
            </a:r>
            <a:r>
              <a:rPr lang="en-GB" b="1" dirty="0"/>
              <a:t>Locations and Symptoms:</a:t>
            </a:r>
          </a:p>
          <a:p>
            <a:pPr marL="0" indent="0">
              <a:buNone/>
            </a:pPr>
            <a:r>
              <a:rPr lang="en-GB" b="1" dirty="0" smtClean="0"/>
              <a:t>Brainstem</a:t>
            </a:r>
            <a:r>
              <a:rPr lang="en-GB" b="1" dirty="0"/>
              <a:t>: </a:t>
            </a:r>
            <a:r>
              <a:rPr lang="en-GB" dirty="0"/>
              <a:t>Lesions in the brainstem can cause problems with breathing, heart rhythm, blood pressure, and eye alignment. </a:t>
            </a:r>
          </a:p>
          <a:p>
            <a:pPr marL="0" indent="0">
              <a:buNone/>
            </a:pPr>
            <a:r>
              <a:rPr lang="en-GB" b="1" dirty="0" smtClean="0"/>
              <a:t>Cerebellum</a:t>
            </a:r>
            <a:r>
              <a:rPr lang="en-GB" b="1" dirty="0"/>
              <a:t>: </a:t>
            </a:r>
            <a:r>
              <a:rPr lang="en-GB" dirty="0"/>
              <a:t>Lesions in the cerebellum can cause balance problems, ataxia (loss of coordination), and tremors. </a:t>
            </a:r>
          </a:p>
          <a:p>
            <a:pPr marL="0" indent="0">
              <a:buNone/>
            </a:pPr>
            <a:r>
              <a:rPr lang="en-GB" b="1" dirty="0"/>
              <a:t>Optic Chiasm: </a:t>
            </a:r>
            <a:r>
              <a:rPr lang="en-GB" dirty="0"/>
              <a:t>Lesions in the optic chiasm can cause visual field defect</a:t>
            </a:r>
          </a:p>
        </p:txBody>
      </p:sp>
    </p:spTree>
    <p:extLst>
      <p:ext uri="{BB962C8B-B14F-4D97-AF65-F5344CB8AC3E}">
        <p14:creationId xmlns:p14="http://schemas.microsoft.com/office/powerpoint/2010/main" val="40974785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smtClean="0"/>
              <a:t>DIAGNOSIS AND MANAGEMENT</a:t>
            </a:r>
          </a:p>
          <a:p>
            <a:pPr marL="0" indent="0">
              <a:buNone/>
            </a:pPr>
            <a:r>
              <a:rPr lang="en-GB" b="1" dirty="0" smtClean="0"/>
              <a:t>1</a:t>
            </a:r>
            <a:r>
              <a:rPr lang="en-GB" b="1" dirty="0"/>
              <a:t>. Clinical Evaluation:</a:t>
            </a:r>
          </a:p>
          <a:p>
            <a:pPr marL="0" indent="0">
              <a:buNone/>
            </a:pPr>
            <a:r>
              <a:rPr lang="en-GB" b="1" dirty="0" smtClean="0"/>
              <a:t> </a:t>
            </a:r>
            <a:r>
              <a:rPr lang="en-GB" b="1" dirty="0"/>
              <a:t>Neurological Exam:</a:t>
            </a:r>
          </a:p>
          <a:p>
            <a:pPr marL="0" indent="0">
              <a:buNone/>
            </a:pPr>
            <a:r>
              <a:rPr lang="en-GB" dirty="0"/>
              <a:t>    This assesses muscle strength, reflexes, and sensory functions to identify any deficits related to the lesion's location and size. </a:t>
            </a:r>
          </a:p>
          <a:p>
            <a:pPr marL="0" indent="0">
              <a:buNone/>
            </a:pPr>
            <a:r>
              <a:rPr lang="en-GB" b="1" dirty="0" smtClean="0"/>
              <a:t>Patient </a:t>
            </a:r>
            <a:r>
              <a:rPr lang="en-GB" b="1" dirty="0"/>
              <a:t>History:</a:t>
            </a:r>
          </a:p>
          <a:p>
            <a:pPr marL="0" indent="0">
              <a:buNone/>
            </a:pPr>
            <a:r>
              <a:rPr lang="en-GB" dirty="0"/>
              <a:t>Gathering information about the patient's symptoms, including headaches, seizures, and changes in cognitive or </a:t>
            </a:r>
            <a:r>
              <a:rPr lang="en-GB" dirty="0" err="1"/>
              <a:t>behavioral</a:t>
            </a:r>
            <a:r>
              <a:rPr lang="en-GB" dirty="0"/>
              <a:t> function, can provide valuable clues. </a:t>
            </a:r>
          </a:p>
          <a:p>
            <a:pPr marL="0" indent="0">
              <a:buNone/>
            </a:pPr>
            <a:r>
              <a:rPr lang="en-GB" b="1" dirty="0" smtClean="0"/>
              <a:t>2</a:t>
            </a:r>
            <a:r>
              <a:rPr lang="en-GB" b="1" dirty="0"/>
              <a:t>. Imaging Studies:</a:t>
            </a:r>
          </a:p>
          <a:p>
            <a:pPr marL="0" indent="0">
              <a:buNone/>
            </a:pPr>
            <a:r>
              <a:rPr lang="en-GB" b="1" dirty="0" smtClean="0"/>
              <a:t>MRI </a:t>
            </a:r>
            <a:r>
              <a:rPr lang="en-GB" b="1" dirty="0"/>
              <a:t>(Magnetic Resonance Imaging):</a:t>
            </a:r>
          </a:p>
          <a:p>
            <a:pPr marL="0" indent="0">
              <a:buNone/>
            </a:pPr>
            <a:r>
              <a:rPr lang="en-GB" dirty="0"/>
              <a:t>    MRI is often the preferred imaging modality due to its superior soft tissue detail, which allows for better characterization of the lesion and surrounding brain tissue. </a:t>
            </a:r>
          </a:p>
          <a:p>
            <a:pPr marL="0" indent="0">
              <a:buNone/>
            </a:pPr>
            <a:endParaRPr lang="en-GB" dirty="0"/>
          </a:p>
        </p:txBody>
      </p:sp>
    </p:spTree>
    <p:extLst>
      <p:ext uri="{BB962C8B-B14F-4D97-AF65-F5344CB8AC3E}">
        <p14:creationId xmlns:p14="http://schemas.microsoft.com/office/powerpoint/2010/main" val="30150929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normAutofit fontScale="77500" lnSpcReduction="20000"/>
          </a:bodyPr>
          <a:lstStyle/>
          <a:p>
            <a:pPr marL="0" indent="0">
              <a:buNone/>
            </a:pPr>
            <a:r>
              <a:rPr lang="en-GB" b="1" dirty="0"/>
              <a:t>CT (Computed Tomography):</a:t>
            </a:r>
          </a:p>
          <a:p>
            <a:pPr marL="0" indent="0">
              <a:buNone/>
            </a:pPr>
            <a:r>
              <a:rPr lang="en-GB" dirty="0"/>
              <a:t>CT scans can be useful, especially in acute situations or when MRI is not readily available, and they can also be used to evaluate for calcifications. </a:t>
            </a:r>
          </a:p>
          <a:p>
            <a:pPr marL="0" indent="0">
              <a:buNone/>
            </a:pPr>
            <a:r>
              <a:rPr lang="en-GB" b="1" dirty="0"/>
              <a:t>Other Imaging:</a:t>
            </a:r>
          </a:p>
          <a:p>
            <a:pPr marL="0" indent="0">
              <a:buNone/>
            </a:pPr>
            <a:r>
              <a:rPr lang="en-GB" dirty="0"/>
              <a:t>In some cases, PET scans or other advanced imaging techniques may be used to further characterize the lesion or assess for metastatic disease. </a:t>
            </a:r>
          </a:p>
          <a:p>
            <a:pPr marL="0" indent="0">
              <a:buNone/>
            </a:pPr>
            <a:r>
              <a:rPr lang="en-GB" b="1" dirty="0" smtClean="0"/>
              <a:t>3</a:t>
            </a:r>
            <a:r>
              <a:rPr lang="en-GB" b="1" dirty="0"/>
              <a:t>. Biopsy and Other Diagnostic Procedures:</a:t>
            </a:r>
          </a:p>
          <a:p>
            <a:pPr marL="0" indent="0">
              <a:buNone/>
            </a:pPr>
            <a:r>
              <a:rPr lang="en-GB" b="1" dirty="0" smtClean="0"/>
              <a:t> </a:t>
            </a:r>
            <a:r>
              <a:rPr lang="en-GB" b="1" dirty="0"/>
              <a:t>Biopsy:</a:t>
            </a:r>
          </a:p>
          <a:p>
            <a:pPr marL="0" indent="0">
              <a:buNone/>
            </a:pPr>
            <a:r>
              <a:rPr lang="en-GB" dirty="0"/>
              <a:t>    A tissue sample from the lesion may be obtained to confirm its nature, particularly if the imaging results are inconclusive or if there is a suspicion of malignancy. </a:t>
            </a:r>
          </a:p>
          <a:p>
            <a:pPr marL="0" indent="0">
              <a:buNone/>
            </a:pPr>
            <a:r>
              <a:rPr lang="en-GB" b="1" dirty="0" smtClean="0"/>
              <a:t>Other </a:t>
            </a:r>
            <a:r>
              <a:rPr lang="en-GB" b="1" dirty="0"/>
              <a:t>Tests:</a:t>
            </a:r>
          </a:p>
          <a:p>
            <a:pPr marL="0" indent="0">
              <a:buNone/>
            </a:pPr>
            <a:r>
              <a:rPr lang="en-GB" dirty="0"/>
              <a:t>In some cases, other tests, such as blood tests or cerebrospinal fluid analysis, may be used to help narrow down the differential </a:t>
            </a:r>
            <a:r>
              <a:rPr lang="en-GB" dirty="0" smtClean="0"/>
              <a:t>diagnosis</a:t>
            </a:r>
            <a:endParaRPr lang="en-GB" dirty="0"/>
          </a:p>
        </p:txBody>
      </p:sp>
    </p:spTree>
    <p:extLst>
      <p:ext uri="{BB962C8B-B14F-4D97-AF65-F5344CB8AC3E}">
        <p14:creationId xmlns:p14="http://schemas.microsoft.com/office/powerpoint/2010/main" val="221499193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b="1" dirty="0" smtClean="0"/>
              <a:t>Treatment</a:t>
            </a:r>
            <a:r>
              <a:rPr lang="en-GB" b="1" dirty="0"/>
              <a:t>:</a:t>
            </a:r>
          </a:p>
          <a:p>
            <a:pPr marL="0" indent="0">
              <a:buNone/>
            </a:pPr>
            <a:r>
              <a:rPr lang="en-GB" dirty="0" smtClean="0"/>
              <a:t>The </a:t>
            </a:r>
            <a:r>
              <a:rPr lang="en-GB" dirty="0"/>
              <a:t>treatment of an SOL depends on the specific diagnosis and its underlying cause.</a:t>
            </a:r>
          </a:p>
          <a:p>
            <a:pPr marL="0" indent="0">
              <a:buNone/>
            </a:pPr>
            <a:r>
              <a:rPr lang="en-GB" dirty="0"/>
              <a:t>    Treatment options may include surgery, radiation therapy, chemotherapy, or </a:t>
            </a:r>
            <a:r>
              <a:rPr lang="en-GB" dirty="0" smtClean="0"/>
              <a:t>other </a:t>
            </a:r>
            <a:r>
              <a:rPr lang="en-GB" dirty="0"/>
              <a:t>therapies</a:t>
            </a:r>
          </a:p>
        </p:txBody>
      </p:sp>
    </p:spTree>
    <p:extLst>
      <p:ext uri="{BB962C8B-B14F-4D97-AF65-F5344CB8AC3E}">
        <p14:creationId xmlns:p14="http://schemas.microsoft.com/office/powerpoint/2010/main" val="68350596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NEUROLOGICAL CONDITIONS</a:t>
            </a:r>
          </a:p>
        </p:txBody>
      </p:sp>
      <p:sp>
        <p:nvSpPr>
          <p:cNvPr id="3" name="Content Placeholder 2"/>
          <p:cNvSpPr>
            <a:spLocks noGrp="1"/>
          </p:cNvSpPr>
          <p:nvPr>
            <p:ph idx="1"/>
          </p:nvPr>
        </p:nvSpPr>
        <p:spPr/>
        <p:txBody>
          <a:bodyPr/>
          <a:lstStyle/>
          <a:p>
            <a:pPr marL="0" indent="0">
              <a:buNone/>
            </a:pPr>
            <a:r>
              <a:rPr lang="en-GB" dirty="0" smtClean="0">
                <a:solidFill>
                  <a:srgbClr val="FF0000"/>
                </a:solidFill>
              </a:rPr>
              <a:t>Individual assignment</a:t>
            </a:r>
          </a:p>
          <a:p>
            <a:pPr marL="0" indent="0">
              <a:buNone/>
            </a:pPr>
            <a:r>
              <a:rPr lang="en-GB" dirty="0" smtClean="0">
                <a:solidFill>
                  <a:srgbClr val="FF0000"/>
                </a:solidFill>
              </a:rPr>
              <a:t>Explain the nursing management, complications and prevention and control of space occupying lesions</a:t>
            </a:r>
            <a:endParaRPr lang="en-GB" dirty="0">
              <a:solidFill>
                <a:srgbClr val="FF0000"/>
              </a:solidFill>
            </a:endParaRPr>
          </a:p>
        </p:txBody>
      </p:sp>
    </p:spTree>
    <p:extLst>
      <p:ext uri="{BB962C8B-B14F-4D97-AF65-F5344CB8AC3E}">
        <p14:creationId xmlns:p14="http://schemas.microsoft.com/office/powerpoint/2010/main" val="408516868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TRANSIENT ISCHEMIC ATTACK</a:t>
            </a:r>
            <a:endParaRPr lang="en-GB" dirty="0"/>
          </a:p>
        </p:txBody>
      </p:sp>
      <p:sp>
        <p:nvSpPr>
          <p:cNvPr id="3" name="Content Placeholder 2"/>
          <p:cNvSpPr>
            <a:spLocks noGrp="1"/>
          </p:cNvSpPr>
          <p:nvPr>
            <p:ph idx="1"/>
          </p:nvPr>
        </p:nvSpPr>
        <p:spPr/>
        <p:txBody>
          <a:bodyPr/>
          <a:lstStyle/>
          <a:p>
            <a:pPr marL="0" indent="0">
              <a:buNone/>
            </a:pPr>
            <a:r>
              <a:rPr lang="en-GB" dirty="0"/>
              <a:t>A transient ischemic attack (TIA), often called a "mini-stroke," is a temporary interruption of blood flow to the brain, causing temporary stroke-like symptoms. </a:t>
            </a:r>
            <a:endParaRPr lang="en-GB" dirty="0" smtClean="0"/>
          </a:p>
          <a:p>
            <a:pPr marL="0" indent="0">
              <a:buNone/>
            </a:pPr>
            <a:r>
              <a:rPr lang="en-GB" dirty="0" smtClean="0"/>
              <a:t>These </a:t>
            </a:r>
            <a:r>
              <a:rPr lang="en-GB" dirty="0"/>
              <a:t>symptoms typically resolve within 24 hours, usually within a few minutes to hours. </a:t>
            </a:r>
            <a:endParaRPr lang="en-GB" dirty="0" smtClean="0"/>
          </a:p>
          <a:p>
            <a:pPr marL="0" indent="0">
              <a:buNone/>
            </a:pPr>
            <a:r>
              <a:rPr lang="en-GB" dirty="0" smtClean="0"/>
              <a:t>TIAs </a:t>
            </a:r>
            <a:r>
              <a:rPr lang="en-GB" dirty="0"/>
              <a:t>are a warning sign that a full-blown stroke may occur in the future</a:t>
            </a:r>
          </a:p>
        </p:txBody>
      </p:sp>
    </p:spTree>
    <p:extLst>
      <p:ext uri="{BB962C8B-B14F-4D97-AF65-F5344CB8AC3E}">
        <p14:creationId xmlns:p14="http://schemas.microsoft.com/office/powerpoint/2010/main" val="287972521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TRANSIENT ISCHEMIC ATTACK</a:t>
            </a:r>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CLASSIFICATION</a:t>
            </a:r>
          </a:p>
          <a:p>
            <a:pPr marL="0" indent="0">
              <a:buNone/>
            </a:pPr>
            <a:r>
              <a:rPr lang="en-GB" dirty="0"/>
              <a:t>Transient ischemic attacks (TIAs), or "mini-strokes," are classified based on their underlying cause and pathophysiology, </a:t>
            </a:r>
            <a:endParaRPr lang="en-GB" dirty="0" smtClean="0"/>
          </a:p>
          <a:p>
            <a:pPr marL="0" indent="0">
              <a:buNone/>
            </a:pPr>
            <a:r>
              <a:rPr lang="en-GB" b="1" dirty="0"/>
              <a:t>Low-flow TIA:</a:t>
            </a:r>
          </a:p>
          <a:p>
            <a:pPr marL="0" indent="0">
              <a:buNone/>
            </a:pPr>
            <a:r>
              <a:rPr lang="en-GB" dirty="0"/>
              <a:t>These are caused by stenosis (narrowing) of major arteries, such as the internal carotid artery, leading to reduced blood flow to the brain. Symptoms typically include transient focal neurological deficits in the affected arterial territory, often with a short duration and possible recurrence.</a:t>
            </a:r>
          </a:p>
          <a:p>
            <a:pPr marL="0" indent="0">
              <a:buNone/>
            </a:pPr>
            <a:r>
              <a:rPr lang="en-GB" b="1" dirty="0"/>
              <a:t>Embolic TIA:</a:t>
            </a:r>
          </a:p>
          <a:p>
            <a:pPr marL="0" indent="0">
              <a:buNone/>
            </a:pPr>
            <a:r>
              <a:rPr lang="en-GB" dirty="0"/>
              <a:t>These TIAs are caused by clots that travel from the heart or other arteries to the brain. They are similar in presentation to thromboembolic ischemic strokes, with symptoms lasting for hours and generally not recurring</a:t>
            </a:r>
          </a:p>
        </p:txBody>
      </p:sp>
    </p:spTree>
    <p:extLst>
      <p:ext uri="{BB962C8B-B14F-4D97-AF65-F5344CB8AC3E}">
        <p14:creationId xmlns:p14="http://schemas.microsoft.com/office/powerpoint/2010/main" val="1274695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523</TotalTime>
  <Words>13831</Words>
  <Application>Microsoft Office PowerPoint</Application>
  <PresentationFormat>Widescreen</PresentationFormat>
  <Paragraphs>1074</Paragraphs>
  <Slides>158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158</vt:i4>
      </vt:variant>
    </vt:vector>
  </HeadingPairs>
  <TitlesOfParts>
    <vt:vector size="162" baseType="lpstr">
      <vt:lpstr>Arial</vt:lpstr>
      <vt:lpstr>Calibri</vt:lpstr>
      <vt:lpstr>Calibri Light</vt:lpstr>
      <vt:lpstr>Office Theme</vt:lpstr>
      <vt:lpstr>NEUROLOGICAL NURSING</vt:lpstr>
      <vt:lpstr>HISTORY TAKING </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HISTORY TAKING</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PHYSICAL EXAMINATION</vt:lpstr>
      <vt:lpstr>PERIPHERAL NERVES EXAMINATION</vt:lpstr>
      <vt:lpstr>PERIPHERAL NERVES EXAMINATION</vt:lpstr>
      <vt:lpstr>PERIPHERAL NERVES EXAMINATION</vt:lpstr>
      <vt:lpstr>PERIPHERAL NERVES EXAMINATION</vt:lpstr>
      <vt:lpstr>PERIPHERAL NERVES EXAMINATION</vt:lpstr>
      <vt:lpstr>PERIPHERAL NERVES EXAMINATION</vt:lpstr>
      <vt:lpstr>PERIPHERAL NERVES EXAMINATION</vt:lpstr>
      <vt:lpstr>REFLEXES</vt:lpstr>
      <vt:lpstr>REFLEXES</vt:lpstr>
      <vt:lpstr>REFLEXES</vt:lpstr>
      <vt:lpstr>REFLEXES</vt:lpstr>
      <vt:lpstr>REFLEXES</vt:lpstr>
      <vt:lpstr>Co-ordination</vt:lpstr>
      <vt:lpstr>Co-ordination</vt:lpstr>
      <vt:lpstr>Co-ordination</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Assessment of level of consciousness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NEUROLOGICAL CONDITIONS</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TRANSIENT ISCHEMIC ATTACK</vt:lpstr>
      <vt:lpstr>CEREBROVASCULAR ACCIDENT</vt:lpstr>
      <vt:lpstr>CEREBROVASCULAR ACCIDENT</vt:lpstr>
      <vt:lpstr>CEREBROVASCULAR ACCIDENT</vt:lpstr>
      <vt:lpstr>CEREBROVASCULAR ACCIDENT</vt:lpstr>
      <vt:lpstr>CEREBROVASCULAR ACCIDENT</vt:lpstr>
      <vt:lpstr>ETIOLOGY</vt:lpstr>
      <vt:lpstr>PREDISPOSING FACTORS</vt:lpstr>
      <vt:lpstr>PREDISPOSING FACTORS</vt:lpstr>
      <vt:lpstr>PATHOPHYSIOLOGY</vt:lpstr>
      <vt:lpstr>SIGNS AND SYMPTOMS</vt:lpstr>
      <vt:lpstr>DIAGNOSIS</vt:lpstr>
      <vt:lpstr>DIAGNOSIS</vt:lpstr>
      <vt:lpstr>DIAGNOSIS</vt:lpstr>
      <vt:lpstr>Management</vt:lpstr>
      <vt:lpstr>Management</vt:lpstr>
      <vt:lpstr>Complications</vt:lpstr>
      <vt:lpstr>Complications</vt:lpstr>
      <vt:lpstr>Complications</vt:lpstr>
      <vt:lpstr>PREVENTION AND CONTROL</vt:lpstr>
      <vt:lpstr>PREVENTION AND CONTROL</vt:lpstr>
      <vt:lpstr>PREVENTION AND CONTROL</vt:lpstr>
      <vt:lpstr>ANEURYSMS</vt:lpstr>
      <vt:lpstr>CLASSIFICATION</vt:lpstr>
      <vt:lpstr>CLASSIFICATION</vt:lpstr>
      <vt:lpstr>CLASSIFICATION</vt:lpstr>
      <vt:lpstr>ETIOLOGY</vt:lpstr>
      <vt:lpstr>ETIOLOGY</vt:lpstr>
      <vt:lpstr>Predisposing factors</vt:lpstr>
      <vt:lpstr>Predisposing factors</vt:lpstr>
      <vt:lpstr>pathophysiology</vt:lpstr>
      <vt:lpstr>SIGNS AND SYMPTOMS</vt:lpstr>
      <vt:lpstr>SIGNS AND SYMPTOMS</vt:lpstr>
      <vt:lpstr>SIGNS AND SYMPTOMS</vt:lpstr>
      <vt:lpstr>Diagnosis</vt:lpstr>
      <vt:lpstr>Diagnosis</vt:lpstr>
      <vt:lpstr>management</vt:lpstr>
      <vt:lpstr>management</vt:lpstr>
      <vt:lpstr>management</vt:lpstr>
      <vt:lpstr>complications</vt:lpstr>
      <vt:lpstr>complications</vt:lpstr>
      <vt:lpstr>Preventon and control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NEUROLOGICAL NURSING</dc:title>
  <dc:creator>LENOVO</dc:creator>
  <cp:lastModifiedBy>LENOVO</cp:lastModifiedBy>
  <cp:revision>59</cp:revision>
  <dcterms:created xsi:type="dcterms:W3CDTF">2025-05-02T05:51:44Z</dcterms:created>
  <dcterms:modified xsi:type="dcterms:W3CDTF">2025-05-08T11:42:05Z</dcterms:modified>
</cp:coreProperties>
</file>